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58" r:id="rId3"/>
    <p:sldId id="257" r:id="rId4"/>
    <p:sldId id="259" r:id="rId5"/>
    <p:sldId id="260" r:id="rId6"/>
    <p:sldId id="261" r:id="rId7"/>
    <p:sldId id="309" r:id="rId8"/>
    <p:sldId id="308" r:id="rId9"/>
    <p:sldId id="306" r:id="rId10"/>
    <p:sldId id="307" r:id="rId11"/>
    <p:sldId id="310" r:id="rId12"/>
    <p:sldId id="304" r:id="rId13"/>
    <p:sldId id="265" r:id="rId14"/>
    <p:sldId id="30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2" r:id="rId31"/>
    <p:sldId id="283" r:id="rId32"/>
    <p:sldId id="284" r:id="rId33"/>
    <p:sldId id="311"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876">
          <p15:clr>
            <a:srgbClr val="A4A3A4"/>
          </p15:clr>
        </p15:guide>
        <p15:guide id="2" orient="horz" pos="4145">
          <p15:clr>
            <a:srgbClr val="A4A3A4"/>
          </p15:clr>
        </p15:guide>
        <p15:guide id="3" orient="horz" pos="490">
          <p15:clr>
            <a:srgbClr val="A4A3A4"/>
          </p15:clr>
        </p15:guide>
        <p15:guide id="4" orient="horz" pos="1285">
          <p15:clr>
            <a:srgbClr val="A4A3A4"/>
          </p15:clr>
        </p15:guide>
        <p15:guide id="5" orient="horz" pos="858">
          <p15:clr>
            <a:srgbClr val="A4A3A4"/>
          </p15:clr>
        </p15:guide>
        <p15:guide id="6" orient="horz" pos="3320">
          <p15:clr>
            <a:srgbClr val="A4A3A4"/>
          </p15:clr>
        </p15:guide>
        <p15:guide id="7" orient="horz" pos="775">
          <p15:clr>
            <a:srgbClr val="A4A3A4"/>
          </p15:clr>
        </p15:guide>
        <p15:guide id="8" orient="horz" pos="947">
          <p15:clr>
            <a:srgbClr val="A4A3A4"/>
          </p15:clr>
        </p15:guide>
        <p15:guide id="9" pos="5473">
          <p15:clr>
            <a:srgbClr val="A4A3A4"/>
          </p15:clr>
        </p15:guide>
        <p15:guide id="10" pos="3485">
          <p15:clr>
            <a:srgbClr val="A4A3A4"/>
          </p15:clr>
        </p15:guide>
        <p15:guide id="11" pos="29">
          <p15:clr>
            <a:srgbClr val="A4A3A4"/>
          </p15:clr>
        </p15:guide>
        <p15:guide id="12" pos="544">
          <p15:clr>
            <a:srgbClr val="A4A3A4"/>
          </p15:clr>
        </p15:guide>
        <p15:guide id="13" pos="2899">
          <p15:clr>
            <a:srgbClr val="A4A3A4"/>
          </p15:clr>
        </p15:guide>
        <p15:guide id="14" pos="338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B136"/>
    <a:srgbClr val="CDA835"/>
    <a:srgbClr val="FF00FF"/>
    <a:srgbClr val="CD09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108" d="100"/>
          <a:sy n="108" d="100"/>
        </p:scale>
        <p:origin x="1704" y="102"/>
      </p:cViewPr>
      <p:guideLst>
        <p:guide orient="horz" pos="1876"/>
        <p:guide orient="horz" pos="4145"/>
        <p:guide orient="horz" pos="490"/>
        <p:guide orient="horz" pos="1285"/>
        <p:guide orient="horz" pos="858"/>
        <p:guide orient="horz" pos="3320"/>
        <p:guide orient="horz" pos="775"/>
        <p:guide orient="horz" pos="947"/>
        <p:guide pos="5473"/>
        <p:guide pos="3485"/>
        <p:guide pos="29"/>
        <p:guide pos="544"/>
        <p:guide pos="2899"/>
        <p:guide pos="3383"/>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25B3931-02CA-884A-999D-A429793538E9}" type="datetimeFigureOut">
              <a:rPr lang="en-US"/>
              <a:pPr>
                <a:defRPr/>
              </a:pPr>
              <a:t>4/30/2021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17A0BBE-F371-514E-902A-EB018F13E326}" type="slidenum">
              <a:rPr lang="en-US"/>
              <a:pPr>
                <a:defRPr/>
              </a:pPr>
              <a:t>‹#›</a:t>
            </a:fld>
            <a:endParaRPr lang="en-US"/>
          </a:p>
        </p:txBody>
      </p:sp>
    </p:spTree>
    <p:extLst>
      <p:ext uri="{BB962C8B-B14F-4D97-AF65-F5344CB8AC3E}">
        <p14:creationId xmlns:p14="http://schemas.microsoft.com/office/powerpoint/2010/main" val="122598516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Geneva" charset="0"/>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Geneva" charset="0"/>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Geneva" charset="0"/>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17A0BBE-F371-514E-902A-EB018F13E326}" type="slidenum">
              <a:rPr lang="en-US" smtClean="0"/>
              <a:pPr>
                <a:defRPr/>
              </a:pPr>
              <a:t>7</a:t>
            </a:fld>
            <a:endParaRPr lang="en-US"/>
          </a:p>
        </p:txBody>
      </p:sp>
    </p:spTree>
    <p:extLst>
      <p:ext uri="{BB962C8B-B14F-4D97-AF65-F5344CB8AC3E}">
        <p14:creationId xmlns:p14="http://schemas.microsoft.com/office/powerpoint/2010/main" val="389977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536750-967C-9542-96B4-2BD3545BC32F}" type="slidenum">
              <a:rPr lang="en-US" sz="1200"/>
              <a:pPr eaLnBrk="1" hangingPunct="1"/>
              <a:t>10</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AC8918-7068-084C-9658-724E0536FC57}" type="slidenum">
              <a:rPr lang="en-US" sz="1200"/>
              <a:pPr eaLnBrk="1" hangingPunct="1"/>
              <a:t>23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663B89-B098-034C-AA0E-A254AE934A4B}" type="slidenum">
              <a:rPr lang="en-US" sz="1200"/>
              <a:pPr eaLnBrk="1" hangingPunct="1"/>
              <a:t>29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descr="Consult_IFU.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1950" y="6432550"/>
            <a:ext cx="1447800" cy="18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userDrawn="1"/>
        </p:nvSpPr>
        <p:spPr>
          <a:xfrm>
            <a:off x="2251075" y="6435725"/>
            <a:ext cx="3241675" cy="207963"/>
          </a:xfrm>
          <a:prstGeom prst="rect">
            <a:avLst/>
          </a:prstGeom>
          <a:noFill/>
        </p:spPr>
        <p:txBody>
          <a:bodyPr>
            <a:spAutoFit/>
          </a:bodyPr>
          <a:lstStyle/>
          <a:p>
            <a:pPr>
              <a:defRPr/>
            </a:pPr>
            <a:r>
              <a:rPr lang="en-US" sz="750" dirty="0"/>
              <a:t>GORE</a:t>
            </a:r>
            <a:r>
              <a:rPr lang="en-US" sz="750" baseline="30000" dirty="0"/>
              <a:t>®</a:t>
            </a:r>
            <a:r>
              <a:rPr lang="en-US" sz="750" dirty="0"/>
              <a:t>, TAG</a:t>
            </a:r>
            <a:r>
              <a:rPr lang="en-US" sz="750" baseline="30000" dirty="0"/>
              <a:t>®</a:t>
            </a:r>
            <a:r>
              <a:rPr lang="en-US" sz="750" dirty="0"/>
              <a:t> and designs are trademarks of W. L. Gore &amp; Associates</a:t>
            </a:r>
          </a:p>
        </p:txBody>
      </p:sp>
    </p:spTree>
    <p:extLst>
      <p:ext uri="{BB962C8B-B14F-4D97-AF65-F5344CB8AC3E}">
        <p14:creationId xmlns:p14="http://schemas.microsoft.com/office/powerpoint/2010/main" val="1525636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5" descr="CTAG.LOGO.LN2C.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6" descr="Consult_IFU.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1950" y="6432550"/>
            <a:ext cx="1447800" cy="18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079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052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9888" y="274638"/>
            <a:ext cx="8229600" cy="955675"/>
          </a:xfrm>
        </p:spPr>
        <p:txBody>
          <a:bodyPr/>
          <a:lstStyle/>
          <a:p>
            <a:r>
              <a:rPr lang="en-US" dirty="0"/>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sz="1800"/>
            </a:lvl1pPr>
          </a:lstStyle>
          <a:p>
            <a:pPr>
              <a:defRPr/>
            </a:pPr>
            <a:fld id="{571CF54C-DB8C-7A4B-8A0F-69DCA89FF295}" type="datetime1">
              <a:rPr lang="en-US"/>
              <a:pPr>
                <a:defRPr/>
              </a:pPr>
              <a:t>4/30/2021</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800"/>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sz="1800"/>
            </a:lvl1pPr>
          </a:lstStyle>
          <a:p>
            <a:pPr>
              <a:defRPr/>
            </a:pPr>
            <a:fld id="{1E388F86-8A83-3248-9A85-59E55B62C938}" type="slidenum">
              <a:rPr lang="en-US"/>
              <a:pPr>
                <a:defRPr/>
              </a:pPr>
              <a:t>‹#›</a:t>
            </a:fld>
            <a:endParaRPr lang="en-US"/>
          </a:p>
        </p:txBody>
      </p:sp>
    </p:spTree>
    <p:extLst>
      <p:ext uri="{BB962C8B-B14F-4D97-AF65-F5344CB8AC3E}">
        <p14:creationId xmlns:p14="http://schemas.microsoft.com/office/powerpoint/2010/main" val="164767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5346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MPD"/>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Line 13"/>
          <p:cNvSpPr>
            <a:spLocks noChangeShapeType="1"/>
          </p:cNvSpPr>
          <p:nvPr userDrawn="1"/>
        </p:nvSpPr>
        <p:spPr bwMode="auto">
          <a:xfrm>
            <a:off x="0" y="1371600"/>
            <a:ext cx="9144000" cy="0"/>
          </a:xfrm>
          <a:prstGeom prst="line">
            <a:avLst/>
          </a:prstGeom>
          <a:noFill/>
          <a:ln w="12700">
            <a:solidFill>
              <a:srgbClr val="FFFF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8" name="Title Placeholder 1"/>
          <p:cNvSpPr>
            <a:spLocks noGrp="1"/>
          </p:cNvSpPr>
          <p:nvPr>
            <p:ph type="title"/>
          </p:nvPr>
        </p:nvSpPr>
        <p:spPr bwMode="auto">
          <a:xfrm>
            <a:off x="369888" y="263525"/>
            <a:ext cx="8050212"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Text Placeholder 2"/>
          <p:cNvSpPr>
            <a:spLocks noGrp="1"/>
          </p:cNvSpPr>
          <p:nvPr>
            <p:ph type="body" idx="1"/>
          </p:nvPr>
        </p:nvSpPr>
        <p:spPr bwMode="auto">
          <a:xfrm>
            <a:off x="341313"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67" r:id="rId3"/>
    <p:sldLayoutId id="2147483871" r:id="rId4"/>
    <p:sldLayoutId id="2147483868" r:id="rId5"/>
  </p:sldLayoutIdLst>
  <p:txStyles>
    <p:titleStyle>
      <a:lvl1pPr algn="l" defTabSz="457200" rtl="0" eaLnBrk="0" fontAlgn="base" hangingPunct="0">
        <a:spcBef>
          <a:spcPct val="0"/>
        </a:spcBef>
        <a:spcAft>
          <a:spcPct val="0"/>
        </a:spcAft>
        <a:defRPr sz="2400" b="1" kern="1200">
          <a:solidFill>
            <a:schemeClr val="tx1"/>
          </a:solidFill>
          <a:latin typeface="Arial"/>
          <a:ea typeface="ＭＳ Ｐゴシック" pitchFamily="-80" charset="-128"/>
          <a:cs typeface="ＭＳ Ｐゴシック" charset="0"/>
        </a:defRPr>
      </a:lvl1pPr>
      <a:lvl2pPr algn="l" defTabSz="457200" rtl="0" eaLnBrk="0" fontAlgn="base" hangingPunct="0">
        <a:spcBef>
          <a:spcPct val="0"/>
        </a:spcBef>
        <a:spcAft>
          <a:spcPct val="0"/>
        </a:spcAft>
        <a:defRPr sz="2400" b="1">
          <a:solidFill>
            <a:schemeClr val="tx1"/>
          </a:solidFill>
          <a:latin typeface="Arial" charset="0"/>
          <a:ea typeface="ＭＳ Ｐゴシック" pitchFamily="-80" charset="-128"/>
          <a:cs typeface="ＭＳ Ｐゴシック" pitchFamily="-80" charset="-128"/>
        </a:defRPr>
      </a:lvl2pPr>
      <a:lvl3pPr algn="l" defTabSz="457200" rtl="0" eaLnBrk="0" fontAlgn="base" hangingPunct="0">
        <a:spcBef>
          <a:spcPct val="0"/>
        </a:spcBef>
        <a:spcAft>
          <a:spcPct val="0"/>
        </a:spcAft>
        <a:defRPr sz="2400" b="1">
          <a:solidFill>
            <a:schemeClr val="tx1"/>
          </a:solidFill>
          <a:latin typeface="Arial" charset="0"/>
          <a:ea typeface="ＭＳ Ｐゴシック" pitchFamily="-80" charset="-128"/>
          <a:cs typeface="ＭＳ Ｐゴシック" pitchFamily="-80" charset="-128"/>
        </a:defRPr>
      </a:lvl3pPr>
      <a:lvl4pPr algn="l" defTabSz="457200" rtl="0" eaLnBrk="0" fontAlgn="base" hangingPunct="0">
        <a:spcBef>
          <a:spcPct val="0"/>
        </a:spcBef>
        <a:spcAft>
          <a:spcPct val="0"/>
        </a:spcAft>
        <a:defRPr sz="2400" b="1">
          <a:solidFill>
            <a:schemeClr val="tx1"/>
          </a:solidFill>
          <a:latin typeface="Arial" charset="0"/>
          <a:ea typeface="ＭＳ Ｐゴシック" pitchFamily="-80" charset="-128"/>
          <a:cs typeface="ＭＳ Ｐゴシック" pitchFamily="-80" charset="-128"/>
        </a:defRPr>
      </a:lvl4pPr>
      <a:lvl5pPr algn="l" defTabSz="457200" rtl="0" eaLnBrk="0" fontAlgn="base" hangingPunct="0">
        <a:spcBef>
          <a:spcPct val="0"/>
        </a:spcBef>
        <a:spcAft>
          <a:spcPct val="0"/>
        </a:spcAft>
        <a:defRPr sz="2400" b="1">
          <a:solidFill>
            <a:schemeClr val="tx1"/>
          </a:solidFill>
          <a:latin typeface="Arial" charset="0"/>
          <a:ea typeface="ＭＳ Ｐゴシック" pitchFamily="-80" charset="-128"/>
          <a:cs typeface="ＭＳ Ｐゴシック" pitchFamily="-80" charset="-128"/>
        </a:defRPr>
      </a:lvl5pPr>
      <a:lvl6pPr marL="457200" algn="ctr" defTabSz="457200" rtl="0" fontAlgn="base">
        <a:spcBef>
          <a:spcPct val="0"/>
        </a:spcBef>
        <a:spcAft>
          <a:spcPct val="0"/>
        </a:spcAft>
        <a:defRPr sz="4400">
          <a:solidFill>
            <a:schemeClr val="tx1"/>
          </a:solidFill>
          <a:latin typeface="Calibri" pitchFamily="-80" charset="0"/>
          <a:ea typeface="ＭＳ Ｐゴシック" pitchFamily="-80" charset="-128"/>
          <a:cs typeface="ＭＳ Ｐゴシック" pitchFamily="-80" charset="-128"/>
        </a:defRPr>
      </a:lvl6pPr>
      <a:lvl7pPr marL="914400" algn="ctr" defTabSz="457200" rtl="0" fontAlgn="base">
        <a:spcBef>
          <a:spcPct val="0"/>
        </a:spcBef>
        <a:spcAft>
          <a:spcPct val="0"/>
        </a:spcAft>
        <a:defRPr sz="4400">
          <a:solidFill>
            <a:schemeClr val="tx1"/>
          </a:solidFill>
          <a:latin typeface="Calibri" pitchFamily="-80" charset="0"/>
          <a:ea typeface="ＭＳ Ｐゴシック" pitchFamily="-80" charset="-128"/>
          <a:cs typeface="ＭＳ Ｐゴシック" pitchFamily="-80" charset="-128"/>
        </a:defRPr>
      </a:lvl7pPr>
      <a:lvl8pPr marL="1371600" algn="ctr" defTabSz="457200" rtl="0" fontAlgn="base">
        <a:spcBef>
          <a:spcPct val="0"/>
        </a:spcBef>
        <a:spcAft>
          <a:spcPct val="0"/>
        </a:spcAft>
        <a:defRPr sz="4400">
          <a:solidFill>
            <a:schemeClr val="tx1"/>
          </a:solidFill>
          <a:latin typeface="Calibri" pitchFamily="-80" charset="0"/>
          <a:ea typeface="ＭＳ Ｐゴシック" pitchFamily="-80" charset="-128"/>
          <a:cs typeface="ＭＳ Ｐゴシック" pitchFamily="-80" charset="-128"/>
        </a:defRPr>
      </a:lvl8pPr>
      <a:lvl9pPr marL="1828800" algn="ctr" defTabSz="457200" rtl="0" fontAlgn="base">
        <a:spcBef>
          <a:spcPct val="0"/>
        </a:spcBef>
        <a:spcAft>
          <a:spcPct val="0"/>
        </a:spcAft>
        <a:defRPr sz="4400">
          <a:solidFill>
            <a:schemeClr val="tx1"/>
          </a:solidFill>
          <a:latin typeface="Calibri" pitchFamily="-80" charset="0"/>
          <a:ea typeface="ＭＳ Ｐゴシック" pitchFamily="-80" charset="-128"/>
          <a:cs typeface="ＭＳ Ｐゴシック" pitchFamily="-80" charset="-128"/>
        </a:defRPr>
      </a:lvl9pPr>
    </p:titleStyle>
    <p:bodyStyle>
      <a:lvl1pPr marL="182563" indent="-182563" algn="l" defTabSz="457200" rtl="0" eaLnBrk="0" fontAlgn="base" hangingPunct="0">
        <a:spcBef>
          <a:spcPts val="400"/>
        </a:spcBef>
        <a:spcAft>
          <a:spcPct val="0"/>
        </a:spcAft>
        <a:buFont typeface="Arial" charset="0"/>
        <a:buChar char="•"/>
        <a:defRPr sz="1400" kern="1200">
          <a:solidFill>
            <a:schemeClr val="tx1"/>
          </a:solidFill>
          <a:latin typeface="Arial"/>
          <a:ea typeface="ＭＳ Ｐゴシック" pitchFamily="-80" charset="-128"/>
          <a:cs typeface="ＭＳ Ｐゴシック" charset="0"/>
        </a:defRPr>
      </a:lvl1pPr>
      <a:lvl2pPr marL="742950" indent="-285750" algn="l" defTabSz="457200" rtl="0" eaLnBrk="0" fontAlgn="base" hangingPunct="0">
        <a:spcBef>
          <a:spcPts val="200"/>
        </a:spcBef>
        <a:spcAft>
          <a:spcPct val="0"/>
        </a:spcAft>
        <a:buFont typeface="Arial" charset="0"/>
        <a:buChar char="–"/>
        <a:defRPr sz="1400" kern="1200">
          <a:solidFill>
            <a:srgbClr val="595959"/>
          </a:solidFill>
          <a:latin typeface="Arial"/>
          <a:ea typeface="ＭＳ Ｐゴシック" pitchFamily="-80" charset="-128"/>
          <a:cs typeface="ＭＳ Ｐゴシック" charset="0"/>
        </a:defRPr>
      </a:lvl2pPr>
      <a:lvl3pPr marL="1143000" indent="-228600" algn="l" defTabSz="457200" rtl="0" eaLnBrk="0" fontAlgn="base" hangingPunct="0">
        <a:spcBef>
          <a:spcPts val="200"/>
        </a:spcBef>
        <a:spcAft>
          <a:spcPct val="0"/>
        </a:spcAft>
        <a:buFont typeface="Arial" charset="0"/>
        <a:buChar char="•"/>
        <a:defRPr sz="1400" kern="1200">
          <a:solidFill>
            <a:srgbClr val="595959"/>
          </a:solidFill>
          <a:latin typeface="Arial"/>
          <a:ea typeface="ＭＳ Ｐゴシック" pitchFamily="-80" charset="-128"/>
          <a:cs typeface="ＭＳ Ｐゴシック" charset="0"/>
        </a:defRPr>
      </a:lvl3pPr>
      <a:lvl4pPr marL="1600200" indent="-228600" algn="l" defTabSz="457200" rtl="0" eaLnBrk="0" fontAlgn="base" hangingPunct="0">
        <a:spcBef>
          <a:spcPts val="200"/>
        </a:spcBef>
        <a:spcAft>
          <a:spcPct val="0"/>
        </a:spcAft>
        <a:buFont typeface="Arial" charset="0"/>
        <a:buChar char="–"/>
        <a:defRPr sz="1400" kern="1200">
          <a:solidFill>
            <a:srgbClr val="595959"/>
          </a:solidFill>
          <a:latin typeface="Arial"/>
          <a:ea typeface="ＭＳ Ｐゴシック" pitchFamily="-80" charset="-128"/>
          <a:cs typeface="ＭＳ Ｐゴシック" charset="0"/>
        </a:defRPr>
      </a:lvl4pPr>
      <a:lvl5pPr marL="2057400" indent="-228600" algn="l" defTabSz="457200" rtl="0" eaLnBrk="0" fontAlgn="base" hangingPunct="0">
        <a:spcBef>
          <a:spcPts val="200"/>
        </a:spcBef>
        <a:spcAft>
          <a:spcPct val="0"/>
        </a:spcAft>
        <a:buFont typeface="Arial" charset="0"/>
        <a:buChar char="»"/>
        <a:defRPr sz="1400" kern="1200">
          <a:solidFill>
            <a:srgbClr val="595959"/>
          </a:solidFill>
          <a:latin typeface="Arial"/>
          <a:ea typeface="ＭＳ Ｐゴシック" pitchFamily="-80"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37650" cy="438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6" name="Picture 3" descr="CTAG.3indications_BUG-WW-FN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1025" y="744538"/>
            <a:ext cx="1689100" cy="168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 name="Picture 5" descr="CTAG.LOGO.LN2C.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txBox="1">
            <a:spLocks/>
          </p:cNvSpPr>
          <p:nvPr/>
        </p:nvSpPr>
        <p:spPr bwMode="auto">
          <a:xfrm>
            <a:off x="369888" y="354013"/>
            <a:ext cx="7024687" cy="88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Extensive clinical research to </a:t>
            </a:r>
            <a:br>
              <a:rPr lang="en-US" sz="2300" b="1"/>
            </a:br>
            <a:r>
              <a:rPr lang="en-US" sz="2300" b="1"/>
              <a:t>understand various thoracic etiologies</a:t>
            </a:r>
          </a:p>
        </p:txBody>
      </p:sp>
      <p:sp>
        <p:nvSpPr>
          <p:cNvPr id="15362" name="TextBox 2"/>
          <p:cNvSpPr txBox="1">
            <a:spLocks noChangeArrowheads="1"/>
          </p:cNvSpPr>
          <p:nvPr/>
        </p:nvSpPr>
        <p:spPr bwMode="auto">
          <a:xfrm>
            <a:off x="369888" y="1419225"/>
            <a:ext cx="8183562"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t>We continue our commitment to clinical research and have incorporated data from various studies including the TAG 04-01 High Risk Study (Complex Pathologies of the Descending Thoracic Aorta) into the design process for the device.</a:t>
            </a:r>
          </a:p>
        </p:txBody>
      </p:sp>
      <p:pic>
        <p:nvPicPr>
          <p:cNvPr id="1536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800" y="2147888"/>
            <a:ext cx="6283325" cy="412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Picture 5" descr="CTAG.LOGO.LN2C.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txBox="1">
            <a:spLocks/>
          </p:cNvSpPr>
          <p:nvPr/>
        </p:nvSpPr>
        <p:spPr bwMode="auto">
          <a:xfrm>
            <a:off x="369888" y="354013"/>
            <a:ext cx="8164512" cy="87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Indicated for all lesions of the </a:t>
            </a:r>
            <a:br>
              <a:rPr lang="en-US" sz="2300" b="1"/>
            </a:br>
            <a:r>
              <a:rPr lang="en-US" sz="2300" b="1"/>
              <a:t>Descending Thoracic Aorta (DTA)</a:t>
            </a:r>
          </a:p>
        </p:txBody>
      </p:sp>
      <p:sp>
        <p:nvSpPr>
          <p:cNvPr id="4" name="TextBox 3"/>
          <p:cNvSpPr txBox="1"/>
          <p:nvPr/>
        </p:nvSpPr>
        <p:spPr>
          <a:xfrm>
            <a:off x="369888" y="1428750"/>
            <a:ext cx="7748587" cy="2862263"/>
          </a:xfrm>
          <a:prstGeom prst="rect">
            <a:avLst/>
          </a:prstGeom>
          <a:noFill/>
        </p:spPr>
        <p:txBody>
          <a:bodyPr>
            <a:spAutoFit/>
          </a:bodyPr>
          <a:lstStyle/>
          <a:p>
            <a:pPr marL="182880" indent="-182880">
              <a:spcBef>
                <a:spcPts val="400"/>
              </a:spcBef>
              <a:buFont typeface="Arial"/>
              <a:buChar char="•"/>
              <a:defRPr/>
            </a:pPr>
            <a:r>
              <a:rPr lang="en-US" sz="1500" dirty="0"/>
              <a:t>We worked with FDA to conduct three clinical trials to study the use of the Conformable GORE</a:t>
            </a:r>
            <a:r>
              <a:rPr lang="en-US" sz="1500" baseline="30000" dirty="0"/>
              <a:t>®</a:t>
            </a:r>
            <a:r>
              <a:rPr lang="en-US" sz="1500" dirty="0"/>
              <a:t> TAG</a:t>
            </a:r>
            <a:r>
              <a:rPr lang="en-US" sz="1500" baseline="30000" dirty="0"/>
              <a:t>®</a:t>
            </a:r>
            <a:r>
              <a:rPr lang="en-US" sz="1500" dirty="0"/>
              <a:t> Device in aneurysms, traumatic transections, and acute complicated Type B dissections</a:t>
            </a:r>
            <a:r>
              <a:rPr lang="en-US" sz="1500" b="1" dirty="0"/>
              <a:t>:</a:t>
            </a:r>
          </a:p>
          <a:p>
            <a:pPr marL="365760" indent="-182880">
              <a:spcBef>
                <a:spcPts val="400"/>
              </a:spcBef>
              <a:buFont typeface="Lucida Grande"/>
              <a:buChar char="–"/>
              <a:defRPr/>
            </a:pPr>
            <a:r>
              <a:rPr lang="en-US" sz="1500" dirty="0"/>
              <a:t>TAG 08-03 Aneurysm Study led to FDA approval for DTA aneurysms in August 2011</a:t>
            </a:r>
          </a:p>
          <a:p>
            <a:pPr marL="365760" indent="-182880">
              <a:spcBef>
                <a:spcPts val="400"/>
              </a:spcBef>
              <a:buFont typeface="Lucida Grande"/>
              <a:buChar char="–"/>
              <a:defRPr/>
            </a:pPr>
            <a:r>
              <a:rPr lang="en-US" sz="1500" dirty="0"/>
              <a:t>TAG 08-02 Traumatic Transection Study led to FDA approval for isolated lesions of the DTA in January 2012</a:t>
            </a:r>
          </a:p>
          <a:p>
            <a:pPr marL="365760" indent="-182880">
              <a:spcBef>
                <a:spcPts val="400"/>
              </a:spcBef>
              <a:buFont typeface="Lucida Grande"/>
              <a:buChar char="–"/>
              <a:defRPr/>
            </a:pPr>
            <a:r>
              <a:rPr lang="en-US" sz="1500" dirty="0"/>
              <a:t>TAG 08-01 Acute Complicated Type B Dissection Study led to FDA approval for </a:t>
            </a:r>
            <a:br>
              <a:rPr lang="en-US" sz="1500" dirty="0"/>
            </a:br>
            <a:r>
              <a:rPr lang="en-US" sz="1500" dirty="0"/>
              <a:t>Type B dissections in September 2013</a:t>
            </a:r>
          </a:p>
          <a:p>
            <a:pPr marL="182880" indent="-182880">
              <a:spcBef>
                <a:spcPts val="600"/>
              </a:spcBef>
              <a:buFont typeface="Arial"/>
              <a:buChar char="•"/>
              <a:defRPr/>
            </a:pPr>
            <a:r>
              <a:rPr lang="en-US" sz="1500" dirty="0"/>
              <a:t>With safety and effectiveness shown with these three studies, and a pending post-approval study to further study Type B dissections</a:t>
            </a:r>
            <a:r>
              <a:rPr lang="en-US" sz="1500" i="1" dirty="0"/>
              <a:t>, the FDA granted an indication for all lesions of the DTA including isolated lesions and Type B dissections (acute and chronic)</a:t>
            </a:r>
          </a:p>
        </p:txBody>
      </p:sp>
      <p:pic>
        <p:nvPicPr>
          <p:cNvPr id="17411" name="Picture 5" descr="CTAG.LOGO.LN2C.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3"/>
          <p:cNvSpPr txBox="1">
            <a:spLocks noChangeArrowheads="1"/>
          </p:cNvSpPr>
          <p:nvPr/>
        </p:nvSpPr>
        <p:spPr bwMode="auto">
          <a:xfrm>
            <a:off x="369888" y="4973638"/>
            <a:ext cx="6154737"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a:t>Device attributes</a:t>
            </a:r>
          </a:p>
        </p:txBody>
      </p:sp>
      <p:pic>
        <p:nvPicPr>
          <p:cNvPr id="184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438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5"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txBox="1">
            <a:spLocks/>
          </p:cNvSpPr>
          <p:nvPr/>
        </p:nvSpPr>
        <p:spPr bwMode="auto">
          <a:xfrm>
            <a:off x="369888" y="354013"/>
            <a:ext cx="8164512" cy="88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Conformability without compromise</a:t>
            </a:r>
          </a:p>
        </p:txBody>
      </p:sp>
      <p:sp>
        <p:nvSpPr>
          <p:cNvPr id="6" name="TextBox 5"/>
          <p:cNvSpPr txBox="1"/>
          <p:nvPr/>
        </p:nvSpPr>
        <p:spPr>
          <a:xfrm>
            <a:off x="369888" y="1520825"/>
            <a:ext cx="7908925" cy="2400300"/>
          </a:xfrm>
          <a:prstGeom prst="rect">
            <a:avLst/>
          </a:prstGeom>
          <a:noFill/>
        </p:spPr>
        <p:txBody>
          <a:bodyPr>
            <a:spAutoFit/>
          </a:bodyPr>
          <a:lstStyle/>
          <a:p>
            <a:pPr>
              <a:spcBef>
                <a:spcPts val="600"/>
              </a:spcBef>
              <a:defRPr/>
            </a:pPr>
            <a:r>
              <a:rPr lang="en-US" sz="1500" dirty="0"/>
              <a:t>Conformable GORE</a:t>
            </a:r>
            <a:r>
              <a:rPr lang="en-US" sz="1500" baseline="30000" dirty="0"/>
              <a:t>®</a:t>
            </a:r>
            <a:r>
              <a:rPr lang="en-US" sz="1500" dirty="0"/>
              <a:t> TAG</a:t>
            </a:r>
            <a:r>
              <a:rPr lang="en-US" sz="1500" baseline="30000" dirty="0"/>
              <a:t>®</a:t>
            </a:r>
            <a:r>
              <a:rPr lang="en-US" sz="1500" dirty="0"/>
              <a:t> Thoracic Endoprosthesis is designed for conformability in tortuous anatomy and optimal wall apposition in angulated arch anatomy without excessive radial force, barbs or bare springs</a:t>
            </a:r>
          </a:p>
          <a:p>
            <a:pPr marL="182880" indent="-182880">
              <a:spcBef>
                <a:spcPts val="600"/>
              </a:spcBef>
              <a:buFont typeface="Arial"/>
              <a:buChar char="•"/>
              <a:defRPr/>
            </a:pPr>
            <a:r>
              <a:rPr lang="en-US" sz="1500" b="1" dirty="0"/>
              <a:t>Partially uncovered stent: </a:t>
            </a:r>
            <a:r>
              <a:rPr lang="en-US" sz="1500" dirty="0"/>
              <a:t>Helps achieve 360° aortic wall apposition in angulated anatomy without barbs or bare springs</a:t>
            </a:r>
          </a:p>
          <a:p>
            <a:pPr marL="182880" indent="-182880">
              <a:spcBef>
                <a:spcPts val="600"/>
              </a:spcBef>
              <a:buFont typeface="Arial"/>
              <a:buChar char="•"/>
              <a:defRPr/>
            </a:pPr>
            <a:r>
              <a:rPr lang="en-US" sz="1500" b="1" dirty="0"/>
              <a:t>Radial force: </a:t>
            </a:r>
            <a:r>
              <a:rPr lang="en-US" sz="1500" dirty="0"/>
              <a:t>Targeted and consistent radial force maintains wall apposition in angulated arch anatomy without compromising tissue integrity</a:t>
            </a:r>
          </a:p>
          <a:p>
            <a:pPr marL="182880" indent="-182880">
              <a:spcBef>
                <a:spcPts val="600"/>
              </a:spcBef>
              <a:buFont typeface="Arial"/>
              <a:buChar char="•"/>
              <a:defRPr/>
            </a:pPr>
            <a:r>
              <a:rPr lang="en-US" sz="1500" b="1" dirty="0"/>
              <a:t>Expanded oversizing window: </a:t>
            </a:r>
            <a:r>
              <a:rPr lang="en-US" sz="1500" dirty="0"/>
              <a:t>A unique 6–33% oversizing window also allows physicians to choose the optimal radial force to fit patient anatomy and etiology</a:t>
            </a:r>
          </a:p>
        </p:txBody>
      </p:sp>
      <p:pic>
        <p:nvPicPr>
          <p:cNvPr id="19459" name="Picture 5" descr="CTAG.LOGO.LN2C.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txBox="1">
            <a:spLocks/>
          </p:cNvSpPr>
          <p:nvPr/>
        </p:nvSpPr>
        <p:spPr bwMode="auto">
          <a:xfrm>
            <a:off x="369888" y="354013"/>
            <a:ext cx="8164512" cy="90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Thoracic stent graft designs</a:t>
            </a:r>
            <a:endParaRPr lang="en-US" sz="2300"/>
          </a:p>
        </p:txBody>
      </p:sp>
      <p:sp>
        <p:nvSpPr>
          <p:cNvPr id="22" name="TextBox 21"/>
          <p:cNvSpPr txBox="1"/>
          <p:nvPr/>
        </p:nvSpPr>
        <p:spPr>
          <a:xfrm>
            <a:off x="2249488" y="6191250"/>
            <a:ext cx="3295650" cy="322263"/>
          </a:xfrm>
          <a:prstGeom prst="rect">
            <a:avLst/>
          </a:prstGeom>
          <a:noFill/>
        </p:spPr>
        <p:txBody>
          <a:bodyPr>
            <a:spAutoFit/>
          </a:bodyPr>
          <a:lstStyle/>
          <a:p>
            <a:pPr>
              <a:defRPr/>
            </a:pPr>
            <a:r>
              <a:rPr lang="en-US" sz="750" dirty="0"/>
              <a:t>COOK</a:t>
            </a:r>
            <a:r>
              <a:rPr lang="en-US" sz="750" baseline="30000" dirty="0"/>
              <a:t>®</a:t>
            </a:r>
            <a:r>
              <a:rPr lang="en-US" sz="750" dirty="0"/>
              <a:t>, TX2</a:t>
            </a:r>
            <a:r>
              <a:rPr lang="en-US" sz="750" baseline="30000" dirty="0"/>
              <a:t>®</a:t>
            </a:r>
            <a:r>
              <a:rPr lang="en-US" sz="750" dirty="0"/>
              <a:t>, and ZENITH</a:t>
            </a:r>
            <a:r>
              <a:rPr lang="en-US" sz="750" baseline="30000" dirty="0"/>
              <a:t>®</a:t>
            </a:r>
            <a:r>
              <a:rPr lang="en-US" sz="750" dirty="0"/>
              <a:t> are trademarks of COOK</a:t>
            </a:r>
            <a:r>
              <a:rPr lang="en-US" sz="750" baseline="30000" dirty="0"/>
              <a:t>®</a:t>
            </a:r>
            <a:r>
              <a:rPr lang="en-US" sz="750" dirty="0"/>
              <a:t> Medical, Inc. TALENT</a:t>
            </a:r>
            <a:r>
              <a:rPr lang="en-US" sz="750" baseline="30000" dirty="0"/>
              <a:t>®</a:t>
            </a:r>
            <a:r>
              <a:rPr lang="en-US" sz="750" dirty="0"/>
              <a:t> and VALIANT</a:t>
            </a:r>
            <a:r>
              <a:rPr lang="en-US" sz="750" baseline="30000" dirty="0"/>
              <a:t>®</a:t>
            </a:r>
            <a:r>
              <a:rPr lang="en-US" sz="750" dirty="0"/>
              <a:t> are trademarks of Medtronic, Inc. </a:t>
            </a:r>
          </a:p>
        </p:txBody>
      </p:sp>
      <p:pic>
        <p:nvPicPr>
          <p:cNvPr id="2048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90021" y="1531938"/>
            <a:ext cx="7729154" cy="401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txBox="1">
            <a:spLocks/>
          </p:cNvSpPr>
          <p:nvPr/>
        </p:nvSpPr>
        <p:spPr bwMode="auto">
          <a:xfrm>
            <a:off x="369888" y="354013"/>
            <a:ext cx="8164512"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Partially uncovered stents</a:t>
            </a:r>
          </a:p>
        </p:txBody>
      </p:sp>
      <p:sp>
        <p:nvSpPr>
          <p:cNvPr id="21506" name="TextBox 3"/>
          <p:cNvSpPr txBox="1">
            <a:spLocks noChangeArrowheads="1"/>
          </p:cNvSpPr>
          <p:nvPr/>
        </p:nvSpPr>
        <p:spPr bwMode="auto">
          <a:xfrm>
            <a:off x="369888" y="1419225"/>
            <a:ext cx="5032375"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2563"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400"/>
              </a:spcBef>
              <a:buFont typeface="Arial" charset="0"/>
              <a:buChar char="•"/>
            </a:pPr>
            <a:r>
              <a:rPr lang="en-US" sz="1500"/>
              <a:t>Partially uncovered stents are designed to allow the maximum seal zone on the inner curve with no compromise to aortic blood flow or compromise to seal </a:t>
            </a:r>
          </a:p>
          <a:p>
            <a:pPr eaLnBrk="1" hangingPunct="1">
              <a:spcBef>
                <a:spcPts val="400"/>
              </a:spcBef>
              <a:buFont typeface="Arial" charset="0"/>
              <a:buChar char="•"/>
            </a:pPr>
            <a:r>
              <a:rPr lang="en-US" sz="1500"/>
              <a:t>Conformable design helps achieve better graft contact in curved segment of the aorta minimizing the risk of Type I endoleak</a:t>
            </a:r>
          </a:p>
          <a:p>
            <a:pPr eaLnBrk="1" hangingPunct="1">
              <a:spcBef>
                <a:spcPts val="400"/>
              </a:spcBef>
              <a:buFont typeface="Arial" charset="0"/>
              <a:buChar char="•"/>
            </a:pPr>
            <a:r>
              <a:rPr lang="en-US" sz="1500"/>
              <a:t>Covering an arch vessel with the partially uncovered stent may prevent blood flow to that vessel</a:t>
            </a:r>
            <a:endParaRPr lang="en-US" sz="1500" i="1"/>
          </a:p>
        </p:txBody>
      </p:sp>
      <p:pic>
        <p:nvPicPr>
          <p:cNvPr id="21507" name="Picture 4" descr="CTAG02273.L.PH.RGB0-c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6925" y="1514475"/>
            <a:ext cx="2811463" cy="282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24263"/>
            <a:ext cx="27051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5" descr="CTAG.LOGO.LN2C.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369888" y="1419225"/>
            <a:ext cx="639445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ts val="400"/>
              </a:spcBef>
            </a:pPr>
            <a:r>
              <a:rPr lang="en-US" sz="1500" dirty="0"/>
              <a:t>Partially uncovered stents are included in minimum 2 cm proximal landing zone due to enhanced conformability.</a:t>
            </a:r>
          </a:p>
        </p:txBody>
      </p:sp>
      <p:pic>
        <p:nvPicPr>
          <p:cNvPr id="22530"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69888" y="2436416"/>
            <a:ext cx="2844800" cy="2734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1"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913188" y="2388155"/>
            <a:ext cx="4775200" cy="2830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2" name="Title 1"/>
          <p:cNvSpPr txBox="1">
            <a:spLocks/>
          </p:cNvSpPr>
          <p:nvPr/>
        </p:nvSpPr>
        <p:spPr bwMode="auto">
          <a:xfrm>
            <a:off x="369888" y="354013"/>
            <a:ext cx="8164512"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Partially uncovered stents</a:t>
            </a:r>
          </a:p>
        </p:txBody>
      </p:sp>
      <p:pic>
        <p:nvPicPr>
          <p:cNvPr id="22533" name="Picture 5" descr="CTAG.LOGO.LN2C.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369888" y="1419225"/>
            <a:ext cx="6107112"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ts val="400"/>
              </a:spcBef>
            </a:pPr>
            <a:r>
              <a:rPr lang="en-US" sz="1500" dirty="0"/>
              <a:t>Designed for 360° aortic wall apposition in angulated anatomy reducing the need for proximal extensions.</a:t>
            </a:r>
          </a:p>
        </p:txBody>
      </p:sp>
      <p:pic>
        <p:nvPicPr>
          <p:cNvPr id="23554"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57200" y="2239512"/>
            <a:ext cx="6019800" cy="361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5" name="Title 1"/>
          <p:cNvSpPr txBox="1">
            <a:spLocks/>
          </p:cNvSpPr>
          <p:nvPr/>
        </p:nvSpPr>
        <p:spPr bwMode="auto">
          <a:xfrm>
            <a:off x="369888" y="354013"/>
            <a:ext cx="8164512"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Partially uncovered stents</a:t>
            </a:r>
          </a:p>
        </p:txBody>
      </p:sp>
      <p:pic>
        <p:nvPicPr>
          <p:cNvPr id="23556"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txBox="1">
            <a:spLocks/>
          </p:cNvSpPr>
          <p:nvPr/>
        </p:nvSpPr>
        <p:spPr bwMode="auto">
          <a:xfrm>
            <a:off x="369888" y="354013"/>
            <a:ext cx="8164512"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What is radial force?</a:t>
            </a:r>
          </a:p>
        </p:txBody>
      </p:sp>
      <p:sp>
        <p:nvSpPr>
          <p:cNvPr id="6" name="TextBox 5"/>
          <p:cNvSpPr txBox="1"/>
          <p:nvPr/>
        </p:nvSpPr>
        <p:spPr>
          <a:xfrm>
            <a:off x="369888" y="1419225"/>
            <a:ext cx="6931025" cy="1604963"/>
          </a:xfrm>
          <a:prstGeom prst="rect">
            <a:avLst/>
          </a:prstGeom>
          <a:noFill/>
        </p:spPr>
        <p:txBody>
          <a:bodyPr>
            <a:spAutoFit/>
          </a:bodyPr>
          <a:lstStyle/>
          <a:p>
            <a:pPr marL="182880" indent="-182880">
              <a:spcBef>
                <a:spcPts val="400"/>
              </a:spcBef>
              <a:buFont typeface="Arial"/>
              <a:buChar char="•"/>
              <a:defRPr/>
            </a:pPr>
            <a:r>
              <a:rPr lang="en-US" sz="1500" dirty="0"/>
              <a:t>Radial force is the force exerted by the device (stent) when compressed to a smaller diameter than nominal (i.e., manufactured diameter)</a:t>
            </a:r>
          </a:p>
          <a:p>
            <a:pPr marL="365760" indent="-182880">
              <a:spcBef>
                <a:spcPts val="400"/>
              </a:spcBef>
              <a:buFont typeface="Lucida Grande"/>
              <a:buChar char="–"/>
              <a:defRPr/>
            </a:pPr>
            <a:r>
              <a:rPr lang="en-US" sz="1500" dirty="0"/>
              <a:t>This is typically accomplished when the device is oversized (i.e., device is larger than vessel)</a:t>
            </a:r>
          </a:p>
          <a:p>
            <a:pPr marL="182880" indent="-182880">
              <a:spcBef>
                <a:spcPts val="600"/>
              </a:spcBef>
              <a:buFont typeface="Arial"/>
              <a:buChar char="•"/>
              <a:defRPr/>
            </a:pPr>
            <a:r>
              <a:rPr lang="en-US" sz="1500" dirty="0"/>
              <a:t>Radial force is NOT constant through treatment range. Increased oversizing has larger associated radial force. This applies to all self-expanding stents.</a:t>
            </a:r>
            <a:endParaRPr lang="en-US" sz="1500" i="1" dirty="0"/>
          </a:p>
        </p:txBody>
      </p:sp>
      <p:pic>
        <p:nvPicPr>
          <p:cNvPr id="24579"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87679" y="3207068"/>
            <a:ext cx="6194039" cy="268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0"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6"/>
          <p:cNvSpPr txBox="1">
            <a:spLocks noChangeArrowheads="1"/>
          </p:cNvSpPr>
          <p:nvPr/>
        </p:nvSpPr>
        <p:spPr bwMode="auto">
          <a:xfrm>
            <a:off x="369888" y="1419225"/>
            <a:ext cx="6081712"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2563"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ts val="400"/>
              </a:spcBef>
            </a:pPr>
            <a:r>
              <a:rPr lang="en-US" sz="1500" dirty="0"/>
              <a:t>Radial force differs through treatment range. More oversizing has increased radial force. This applies to all self-expanding stents.</a:t>
            </a:r>
            <a:endParaRPr lang="en-US" sz="1500" i="1" dirty="0"/>
          </a:p>
        </p:txBody>
      </p:sp>
      <p:pic>
        <p:nvPicPr>
          <p:cNvPr id="25602"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09563" y="2176899"/>
            <a:ext cx="6784975" cy="350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itle 1"/>
          <p:cNvSpPr txBox="1">
            <a:spLocks/>
          </p:cNvSpPr>
          <p:nvPr/>
        </p:nvSpPr>
        <p:spPr bwMode="auto">
          <a:xfrm>
            <a:off x="369888" y="344488"/>
            <a:ext cx="8164512"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What is radial force?</a:t>
            </a:r>
          </a:p>
        </p:txBody>
      </p:sp>
      <p:pic>
        <p:nvPicPr>
          <p:cNvPr id="25604"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txBox="1">
            <a:spLocks/>
          </p:cNvSpPr>
          <p:nvPr/>
        </p:nvSpPr>
        <p:spPr bwMode="auto">
          <a:xfrm>
            <a:off x="369888" y="373063"/>
            <a:ext cx="8164512"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Indications for use</a:t>
            </a:r>
            <a:endParaRPr lang="en-US" sz="2300"/>
          </a:p>
        </p:txBody>
      </p:sp>
      <p:sp>
        <p:nvSpPr>
          <p:cNvPr id="6" name="TextBox 5"/>
          <p:cNvSpPr txBox="1"/>
          <p:nvPr/>
        </p:nvSpPr>
        <p:spPr>
          <a:xfrm>
            <a:off x="369888" y="1419225"/>
            <a:ext cx="5651500" cy="4645025"/>
          </a:xfrm>
          <a:prstGeom prst="rect">
            <a:avLst/>
          </a:prstGeom>
          <a:noFill/>
        </p:spPr>
        <p:txBody>
          <a:bodyPr>
            <a:spAutoFit/>
          </a:bodyPr>
          <a:lstStyle/>
          <a:p>
            <a:pPr>
              <a:defRPr/>
            </a:pPr>
            <a:r>
              <a:rPr lang="en-US" sz="1400" b="1" dirty="0"/>
              <a:t>Indications within the United States</a:t>
            </a:r>
          </a:p>
          <a:p>
            <a:pPr>
              <a:spcBef>
                <a:spcPts val="400"/>
              </a:spcBef>
              <a:defRPr/>
            </a:pPr>
            <a:r>
              <a:rPr lang="en-US" sz="1400" dirty="0"/>
              <a:t>The GORE</a:t>
            </a:r>
            <a:r>
              <a:rPr lang="en-US" sz="1400" baseline="30000" dirty="0"/>
              <a:t>®</a:t>
            </a:r>
            <a:r>
              <a:rPr lang="en-US" sz="1400" dirty="0"/>
              <a:t> TAG</a:t>
            </a:r>
            <a:r>
              <a:rPr lang="en-US" sz="1400" baseline="30000" dirty="0"/>
              <a:t>®</a:t>
            </a:r>
            <a:r>
              <a:rPr lang="en-US" sz="1400" dirty="0"/>
              <a:t> Thoracic Endoprosthesis is intended for endovascular repair of all lesions of the descending  thoracic aorta, including:</a:t>
            </a:r>
          </a:p>
          <a:p>
            <a:pPr marL="182880" indent="-182880">
              <a:spcBef>
                <a:spcPts val="400"/>
              </a:spcBef>
              <a:buFont typeface="Arial"/>
              <a:buChar char="•"/>
              <a:defRPr/>
            </a:pPr>
            <a:r>
              <a:rPr lang="en-US" sz="1400" b="1" dirty="0"/>
              <a:t>Isolated lesions in patients who have appropriate </a:t>
            </a:r>
            <a:br>
              <a:rPr lang="en-US" sz="1400" b="1" dirty="0"/>
            </a:br>
            <a:r>
              <a:rPr lang="en-US" sz="1400" b="1" dirty="0"/>
              <a:t>anatomy, including:</a:t>
            </a:r>
          </a:p>
          <a:p>
            <a:pPr marL="365760" indent="-182880">
              <a:spcBef>
                <a:spcPts val="0"/>
              </a:spcBef>
              <a:buFont typeface="Lucida Grande"/>
              <a:buChar char="–"/>
              <a:defRPr/>
            </a:pPr>
            <a:r>
              <a:rPr lang="en-US" sz="1400" dirty="0"/>
              <a:t>Adequate iliac / femoral access</a:t>
            </a:r>
          </a:p>
          <a:p>
            <a:pPr marL="365760" indent="-182880">
              <a:spcBef>
                <a:spcPts val="0"/>
              </a:spcBef>
              <a:buFont typeface="Lucida Grande"/>
              <a:buChar char="–"/>
              <a:defRPr/>
            </a:pPr>
            <a:r>
              <a:rPr lang="en-US" sz="1400" dirty="0"/>
              <a:t>Aortic inner diameter in the range of 16–42 mm</a:t>
            </a:r>
          </a:p>
          <a:p>
            <a:pPr marL="365760" indent="-182880">
              <a:spcBef>
                <a:spcPts val="0"/>
              </a:spcBef>
              <a:buFont typeface="Lucida Grande"/>
              <a:buChar char="–"/>
              <a:defRPr/>
            </a:pPr>
            <a:r>
              <a:rPr lang="en-US" sz="1400" dirty="0"/>
              <a:t>≥ 20 mm non-aneurysmal aorta proximal and distal to</a:t>
            </a:r>
            <a:br>
              <a:rPr lang="en-US" sz="1400" dirty="0"/>
            </a:br>
            <a:r>
              <a:rPr lang="en-US" sz="1400" dirty="0"/>
              <a:t> the lesion</a:t>
            </a:r>
          </a:p>
          <a:p>
            <a:pPr marL="182880" indent="-182880">
              <a:spcBef>
                <a:spcPts val="400"/>
              </a:spcBef>
              <a:buFont typeface="Arial"/>
              <a:buChar char="•"/>
              <a:defRPr/>
            </a:pPr>
            <a:r>
              <a:rPr lang="en-US" sz="1400" b="1" dirty="0"/>
              <a:t>Type B dissections in patients who have appropriate </a:t>
            </a:r>
            <a:br>
              <a:rPr lang="en-US" sz="1400" b="1" dirty="0"/>
            </a:br>
            <a:r>
              <a:rPr lang="en-US" sz="1400" b="1" dirty="0"/>
              <a:t>anatomy, including:</a:t>
            </a:r>
          </a:p>
          <a:p>
            <a:pPr marL="365760" indent="-182880">
              <a:spcBef>
                <a:spcPts val="0"/>
              </a:spcBef>
              <a:buFont typeface="Lucida Grande"/>
              <a:buChar char="–"/>
              <a:defRPr/>
            </a:pPr>
            <a:r>
              <a:rPr lang="en-US" sz="1400" dirty="0"/>
              <a:t>Adequate iliac / femoral access</a:t>
            </a:r>
          </a:p>
          <a:p>
            <a:pPr marL="365760" indent="-182880">
              <a:spcBef>
                <a:spcPts val="0"/>
              </a:spcBef>
              <a:buFont typeface="Lucida Grande"/>
              <a:buChar char="–"/>
              <a:defRPr/>
            </a:pPr>
            <a:r>
              <a:rPr lang="en-US" sz="1400" dirty="0"/>
              <a:t>≥ 20 mm landing zone proximal to the primary entry tear; proximal extent of the landing zone must not be dissected</a:t>
            </a:r>
          </a:p>
          <a:p>
            <a:pPr marL="365760" indent="-182880">
              <a:spcBef>
                <a:spcPts val="0"/>
              </a:spcBef>
              <a:buFont typeface="Lucida Grande"/>
              <a:buChar char="–"/>
              <a:defRPr/>
            </a:pPr>
            <a:r>
              <a:rPr lang="en-US" sz="1400" dirty="0"/>
              <a:t>Diameter at proximal extent of proximal landing zone in the range of 16–42 mm</a:t>
            </a:r>
          </a:p>
          <a:p>
            <a:pPr>
              <a:spcBef>
                <a:spcPts val="600"/>
              </a:spcBef>
              <a:defRPr/>
            </a:pPr>
            <a:r>
              <a:rPr lang="en-US" sz="1400" b="1" dirty="0"/>
              <a:t>Contraindications within the United States</a:t>
            </a:r>
          </a:p>
          <a:p>
            <a:pPr marL="182880" indent="-182880">
              <a:buFont typeface="Arial"/>
              <a:buChar char="•"/>
              <a:defRPr/>
            </a:pPr>
            <a:r>
              <a:rPr lang="en-US" sz="1400" dirty="0"/>
              <a:t>Patients with known sensitivities or allergies to the device materials </a:t>
            </a:r>
          </a:p>
          <a:p>
            <a:pPr marL="182880" indent="-182880">
              <a:spcBef>
                <a:spcPts val="100"/>
              </a:spcBef>
              <a:buFont typeface="Arial"/>
              <a:buChar char="•"/>
              <a:defRPr/>
            </a:pPr>
            <a:r>
              <a:rPr lang="en-US" sz="1400" dirty="0"/>
              <a:t>Patients who have a condition that threatens to infect the graft</a:t>
            </a:r>
          </a:p>
        </p:txBody>
      </p:sp>
      <p:pic>
        <p:nvPicPr>
          <p:cNvPr id="717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524000"/>
            <a:ext cx="2832100" cy="283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txBox="1">
            <a:spLocks/>
          </p:cNvSpPr>
          <p:nvPr/>
        </p:nvSpPr>
        <p:spPr bwMode="auto">
          <a:xfrm>
            <a:off x="369888" y="354013"/>
            <a:ext cx="8164512"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Consistent radial force</a:t>
            </a:r>
          </a:p>
        </p:txBody>
      </p:sp>
      <p:sp>
        <p:nvSpPr>
          <p:cNvPr id="26626" name="Rectangle 2"/>
          <p:cNvSpPr>
            <a:spLocks noChangeArrowheads="1"/>
          </p:cNvSpPr>
          <p:nvPr/>
        </p:nvSpPr>
        <p:spPr bwMode="auto">
          <a:xfrm>
            <a:off x="369888" y="1419225"/>
            <a:ext cx="7645400" cy="83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82563" indent="-182563">
              <a:spcBef>
                <a:spcPts val="400"/>
              </a:spcBef>
              <a:buFont typeface="Arial" charset="0"/>
              <a:buChar char="•"/>
            </a:pPr>
            <a:r>
              <a:rPr lang="en-US" sz="1500" dirty="0"/>
              <a:t>Consistent radial force throughout the device is achieved along the entire length</a:t>
            </a:r>
          </a:p>
          <a:p>
            <a:pPr marL="182563" indent="-182563">
              <a:spcBef>
                <a:spcPts val="400"/>
              </a:spcBef>
              <a:buFont typeface="Arial" charset="0"/>
              <a:buChar char="•"/>
            </a:pPr>
            <a:r>
              <a:rPr lang="en-US" sz="1500" dirty="0"/>
              <a:t>Competitive devices have increased radial force and point load due to flared orientation of bare springs</a:t>
            </a:r>
          </a:p>
        </p:txBody>
      </p:sp>
      <p:pic>
        <p:nvPicPr>
          <p:cNvPr id="26627" name="Picture 1"/>
          <p:cNvPicPr>
            <a:picLocks noChangeAspect="1"/>
          </p:cNvPicPr>
          <p:nvPr/>
        </p:nvPicPr>
        <p:blipFill rotWithShape="1">
          <a:blip r:embed="rId2">
            <a:extLst>
              <a:ext uri="{28A0092B-C50C-407E-A947-70E740481C1C}">
                <a14:useLocalDpi xmlns:a14="http://schemas.microsoft.com/office/drawing/2010/main" val="0"/>
              </a:ext>
            </a:extLst>
          </a:blip>
          <a:srcRect t="-2824" b="-1"/>
          <a:stretch/>
        </p:blipFill>
        <p:spPr bwMode="auto">
          <a:xfrm>
            <a:off x="369888" y="2367280"/>
            <a:ext cx="5270500" cy="3636463"/>
          </a:xfrm>
          <a:prstGeom prst="rect">
            <a:avLst/>
          </a:prstGeom>
          <a:solidFill>
            <a:schemeClr val="bg1"/>
          </a:solidFill>
          <a:ln>
            <a:noFill/>
          </a:ln>
        </p:spPr>
      </p:pic>
      <p:pic>
        <p:nvPicPr>
          <p:cNvPr id="26628"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888" y="1419225"/>
            <a:ext cx="8486775" cy="1144588"/>
          </a:xfrm>
          <a:prstGeom prst="rect">
            <a:avLst/>
          </a:prstGeom>
          <a:noFill/>
        </p:spPr>
        <p:txBody>
          <a:bodyPr>
            <a:spAutoFit/>
          </a:bodyPr>
          <a:lstStyle/>
          <a:p>
            <a:pPr marL="182880" indent="-182880">
              <a:spcBef>
                <a:spcPts val="400"/>
              </a:spcBef>
              <a:buFont typeface="Arial"/>
              <a:buChar char="•"/>
              <a:defRPr/>
            </a:pPr>
            <a:r>
              <a:rPr lang="en-US" sz="1500" dirty="0"/>
              <a:t>The Conformable GORE</a:t>
            </a:r>
            <a:r>
              <a:rPr lang="en-US" sz="1500" baseline="30000" dirty="0"/>
              <a:t>®</a:t>
            </a:r>
            <a:r>
              <a:rPr lang="en-US" sz="1500" dirty="0"/>
              <a:t> TAG</a:t>
            </a:r>
            <a:r>
              <a:rPr lang="en-US" sz="1500" baseline="30000" dirty="0"/>
              <a:t>®</a:t>
            </a:r>
            <a:r>
              <a:rPr lang="en-US" sz="1500" dirty="0"/>
              <a:t> Thoracic </a:t>
            </a:r>
            <a:r>
              <a:rPr lang="en-US" sz="1500" dirty="0" err="1"/>
              <a:t>Endoprosthesis</a:t>
            </a:r>
            <a:r>
              <a:rPr lang="en-US" sz="1500" dirty="0"/>
              <a:t> is the only thoracic </a:t>
            </a:r>
            <a:r>
              <a:rPr lang="en-US" sz="1500" dirty="0" err="1"/>
              <a:t>endograft</a:t>
            </a:r>
            <a:r>
              <a:rPr lang="en-US" sz="1500" dirty="0"/>
              <a:t> engineered to perform in 6–33% oversizing conditions</a:t>
            </a:r>
          </a:p>
          <a:p>
            <a:pPr marL="365760" indent="-182880">
              <a:spcBef>
                <a:spcPts val="400"/>
              </a:spcBef>
              <a:buFont typeface="Lucida Grande"/>
              <a:buChar char="–"/>
              <a:defRPr/>
            </a:pPr>
            <a:r>
              <a:rPr lang="en-US" sz="1500" dirty="0"/>
              <a:t>Allows physicians to choose the optimal radial force to fit patient anatomy and etiology</a:t>
            </a:r>
          </a:p>
          <a:p>
            <a:pPr marL="182880" indent="-182880">
              <a:spcBef>
                <a:spcPts val="600"/>
              </a:spcBef>
              <a:buFont typeface="Arial"/>
              <a:buChar char="•"/>
              <a:defRPr/>
            </a:pPr>
            <a:r>
              <a:rPr lang="en-US" sz="1500" dirty="0"/>
              <a:t>Tapered devices further expand treatment options with the Conformable GORE</a:t>
            </a:r>
            <a:r>
              <a:rPr lang="en-US" sz="1500" baseline="30000" dirty="0"/>
              <a:t>®</a:t>
            </a:r>
            <a:r>
              <a:rPr lang="en-US" sz="1500" dirty="0"/>
              <a:t> TAG</a:t>
            </a:r>
            <a:r>
              <a:rPr lang="en-US" sz="1500" baseline="30000" dirty="0"/>
              <a:t>®</a:t>
            </a:r>
            <a:r>
              <a:rPr lang="en-US" sz="1500" dirty="0"/>
              <a:t> Device</a:t>
            </a:r>
            <a:endParaRPr lang="en-US" sz="1500" i="1" dirty="0"/>
          </a:p>
        </p:txBody>
      </p:sp>
      <p:sp>
        <p:nvSpPr>
          <p:cNvPr id="27650" name="Title 1"/>
          <p:cNvSpPr txBox="1">
            <a:spLocks/>
          </p:cNvSpPr>
          <p:nvPr/>
        </p:nvSpPr>
        <p:spPr bwMode="auto">
          <a:xfrm>
            <a:off x="369888" y="354013"/>
            <a:ext cx="8705850" cy="88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Expanded sizing to meet wide range of patient anatomies</a:t>
            </a:r>
          </a:p>
        </p:txBody>
      </p:sp>
      <p:pic>
        <p:nvPicPr>
          <p:cNvPr id="27651"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37953" y="2667000"/>
            <a:ext cx="8250435"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2"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1"/>
          <p:cNvSpPr txBox="1">
            <a:spLocks noChangeArrowheads="1"/>
          </p:cNvSpPr>
          <p:nvPr/>
        </p:nvSpPr>
        <p:spPr bwMode="auto">
          <a:xfrm>
            <a:off x="369888" y="5126038"/>
            <a:ext cx="5802312"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2563"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400"/>
              </a:spcBef>
              <a:buFont typeface="Arial" charset="0"/>
              <a:buChar char="•"/>
            </a:pPr>
            <a:r>
              <a:rPr lang="en-US" sz="1500" dirty="0"/>
              <a:t>Same sizing chart for Type B dissections as for isolated lesions</a:t>
            </a:r>
          </a:p>
          <a:p>
            <a:pPr eaLnBrk="1" hangingPunct="1">
              <a:spcBef>
                <a:spcPts val="400"/>
              </a:spcBef>
              <a:buFont typeface="Arial" charset="0"/>
              <a:buChar char="•"/>
            </a:pPr>
            <a:r>
              <a:rPr lang="en-US" sz="1500" dirty="0"/>
              <a:t>If there are two or three device options per IFU for a given aortic diameter, the physician can choose which device will be optimal for the patient’s anatomy </a:t>
            </a:r>
            <a:endParaRPr lang="en-US" sz="1500" i="1" dirty="0"/>
          </a:p>
        </p:txBody>
      </p:sp>
      <p:sp>
        <p:nvSpPr>
          <p:cNvPr id="28674" name="Title 1"/>
          <p:cNvSpPr txBox="1">
            <a:spLocks/>
          </p:cNvSpPr>
          <p:nvPr/>
        </p:nvSpPr>
        <p:spPr bwMode="auto">
          <a:xfrm>
            <a:off x="369888" y="354013"/>
            <a:ext cx="8208962"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Expanded sizing and oversizing windows</a:t>
            </a:r>
          </a:p>
        </p:txBody>
      </p:sp>
      <p:pic>
        <p:nvPicPr>
          <p:cNvPr id="28675"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69889" y="1503364"/>
            <a:ext cx="8313008" cy="3614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1"/>
          <p:cNvSpPr txBox="1">
            <a:spLocks noChangeArrowheads="1"/>
          </p:cNvSpPr>
          <p:nvPr/>
        </p:nvSpPr>
        <p:spPr bwMode="auto">
          <a:xfrm>
            <a:off x="5605463" y="1408113"/>
            <a:ext cx="3157537" cy="17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2563"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400"/>
              </a:spcBef>
              <a:buFont typeface="Arial" charset="0"/>
              <a:buChar char="•"/>
            </a:pPr>
            <a:r>
              <a:rPr lang="en-US" sz="1500"/>
              <a:t>The 16–42 mm range can be treated with </a:t>
            </a:r>
            <a:r>
              <a:rPr lang="en-US" sz="1500" b="1"/>
              <a:t>as few as five sizes</a:t>
            </a:r>
          </a:p>
          <a:p>
            <a:pPr eaLnBrk="1" hangingPunct="1">
              <a:spcBef>
                <a:spcPts val="400"/>
              </a:spcBef>
              <a:buFont typeface="Arial" charset="0"/>
              <a:buChar char="•"/>
            </a:pPr>
            <a:r>
              <a:rPr lang="en-US" sz="1500"/>
              <a:t>A unique 6–33% oversizing window also allows physicians </a:t>
            </a:r>
            <a:br>
              <a:rPr lang="en-US" sz="1500"/>
            </a:br>
            <a:r>
              <a:rPr lang="en-US" sz="1500"/>
              <a:t>to choose the optimal radial force to fit patient anatomy </a:t>
            </a:r>
            <a:br>
              <a:rPr lang="en-US" sz="1500"/>
            </a:br>
            <a:r>
              <a:rPr lang="en-US" sz="1500"/>
              <a:t>and etiology</a:t>
            </a:r>
            <a:endParaRPr lang="en-US" sz="1500" i="1"/>
          </a:p>
        </p:txBody>
      </p:sp>
      <p:sp>
        <p:nvSpPr>
          <p:cNvPr id="29698" name="Title 1"/>
          <p:cNvSpPr txBox="1">
            <a:spLocks/>
          </p:cNvSpPr>
          <p:nvPr/>
        </p:nvSpPr>
        <p:spPr bwMode="auto">
          <a:xfrm>
            <a:off x="369888" y="354013"/>
            <a:ext cx="7240587" cy="88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The only thoracic </a:t>
            </a:r>
            <a:r>
              <a:rPr lang="en-US" sz="2300" b="1" dirty="0" err="1"/>
              <a:t>endograft</a:t>
            </a:r>
            <a:r>
              <a:rPr lang="en-US" sz="2300" b="1" dirty="0"/>
              <a:t> engineered to </a:t>
            </a:r>
            <a:br>
              <a:rPr lang="en-US" sz="2300" b="1" dirty="0"/>
            </a:br>
            <a:r>
              <a:rPr lang="en-US" sz="2300" b="1" dirty="0"/>
              <a:t>perform in 6–33% oversizing conditions</a:t>
            </a:r>
          </a:p>
        </p:txBody>
      </p:sp>
      <p:sp>
        <p:nvSpPr>
          <p:cNvPr id="5" name="TextBox 4"/>
          <p:cNvSpPr txBox="1"/>
          <p:nvPr/>
        </p:nvSpPr>
        <p:spPr>
          <a:xfrm>
            <a:off x="5435600" y="4730750"/>
            <a:ext cx="3252788" cy="553998"/>
          </a:xfrm>
          <a:prstGeom prst="rect">
            <a:avLst/>
          </a:prstGeom>
          <a:noFill/>
        </p:spPr>
        <p:txBody>
          <a:bodyPr wrap="square">
            <a:spAutoFit/>
          </a:bodyPr>
          <a:lstStyle/>
          <a:p>
            <a:pPr>
              <a:defRPr/>
            </a:pPr>
            <a:r>
              <a:rPr lang="en-US" sz="750" dirty="0"/>
              <a:t>RELAY AND NBS are trademarks of Bolton Medical. COOK</a:t>
            </a:r>
            <a:r>
              <a:rPr lang="en-US" sz="750" baseline="30000" dirty="0"/>
              <a:t>®</a:t>
            </a:r>
            <a:r>
              <a:rPr lang="en-US" sz="750" dirty="0"/>
              <a:t>, TX2</a:t>
            </a:r>
            <a:r>
              <a:rPr lang="en-US" sz="750" baseline="30000" dirty="0"/>
              <a:t>®</a:t>
            </a:r>
            <a:r>
              <a:rPr lang="en-US" sz="750" dirty="0"/>
              <a:t>, and ZENITH</a:t>
            </a:r>
            <a:r>
              <a:rPr lang="en-US" sz="750" baseline="30000" dirty="0"/>
              <a:t>®</a:t>
            </a:r>
            <a:r>
              <a:rPr lang="en-US" sz="750" dirty="0"/>
              <a:t> are trademarks of COOK</a:t>
            </a:r>
            <a:r>
              <a:rPr lang="en-US" sz="750" baseline="30000" dirty="0"/>
              <a:t>®</a:t>
            </a:r>
            <a:r>
              <a:rPr lang="en-US" sz="750" dirty="0"/>
              <a:t> Medical, Inc. CAPTIVA</a:t>
            </a:r>
            <a:r>
              <a:rPr lang="en-US" sz="750" baseline="30000" dirty="0"/>
              <a:t>®</a:t>
            </a:r>
            <a:r>
              <a:rPr lang="en-US" sz="750" dirty="0"/>
              <a:t>,and VALIANT</a:t>
            </a:r>
            <a:r>
              <a:rPr lang="en-US" sz="750" baseline="30000" dirty="0"/>
              <a:t>®</a:t>
            </a:r>
            <a:r>
              <a:rPr lang="en-US" sz="750" dirty="0"/>
              <a:t> are trademarks of Medtronic, Inc. </a:t>
            </a:r>
          </a:p>
          <a:p>
            <a:pPr>
              <a:defRPr/>
            </a:pPr>
            <a:r>
              <a:rPr lang="en-US" sz="750" dirty="0"/>
              <a:t>GORE</a:t>
            </a:r>
            <a:r>
              <a:rPr lang="en-US" sz="750" baseline="30000" dirty="0"/>
              <a:t>®</a:t>
            </a:r>
            <a:r>
              <a:rPr lang="en-US" sz="750" dirty="0"/>
              <a:t>, TAG</a:t>
            </a:r>
            <a:r>
              <a:rPr lang="en-US" sz="750" baseline="30000" dirty="0"/>
              <a:t>®</a:t>
            </a:r>
            <a:r>
              <a:rPr lang="en-US" sz="750" dirty="0"/>
              <a:t> and designs are trademarks of W. L. Gore &amp; Associates</a:t>
            </a:r>
          </a:p>
        </p:txBody>
      </p:sp>
      <p:pic>
        <p:nvPicPr>
          <p:cNvPr id="29700"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9459" y="1428750"/>
            <a:ext cx="4913881"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3"/>
          <p:cNvSpPr txBox="1">
            <a:spLocks noChangeArrowheads="1"/>
          </p:cNvSpPr>
          <p:nvPr/>
        </p:nvSpPr>
        <p:spPr bwMode="auto">
          <a:xfrm>
            <a:off x="369888" y="4973638"/>
            <a:ext cx="6154737"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dirty="0"/>
              <a:t>Approved for Type B dissection</a:t>
            </a:r>
          </a:p>
        </p:txBody>
      </p:sp>
      <p:pic>
        <p:nvPicPr>
          <p:cNvPr id="317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438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7"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888" y="1454150"/>
            <a:ext cx="6149975" cy="1195388"/>
          </a:xfrm>
          <a:prstGeom prst="rect">
            <a:avLst/>
          </a:prstGeom>
          <a:noFill/>
        </p:spPr>
        <p:txBody>
          <a:bodyPr>
            <a:spAutoFit/>
          </a:bodyPr>
          <a:lstStyle/>
          <a:p>
            <a:pPr>
              <a:spcBef>
                <a:spcPts val="600"/>
              </a:spcBef>
              <a:defRPr/>
            </a:pPr>
            <a:r>
              <a:rPr lang="en-US" sz="1500" b="1" dirty="0"/>
              <a:t>Gore’s Dissection Clinical Study History</a:t>
            </a:r>
            <a:endParaRPr lang="en-US" sz="1500" dirty="0"/>
          </a:p>
          <a:p>
            <a:pPr marL="182880" indent="-182880">
              <a:spcBef>
                <a:spcPts val="600"/>
              </a:spcBef>
              <a:buFont typeface="Arial"/>
              <a:buChar char="•"/>
              <a:defRPr/>
            </a:pPr>
            <a:r>
              <a:rPr lang="en-US" sz="1500" dirty="0"/>
              <a:t>TAG 04-01 — Complex Pathology Study</a:t>
            </a:r>
          </a:p>
          <a:p>
            <a:pPr marL="182880" indent="-182880">
              <a:spcBef>
                <a:spcPts val="400"/>
              </a:spcBef>
              <a:buFont typeface="Arial"/>
              <a:buChar char="•"/>
              <a:defRPr/>
            </a:pPr>
            <a:r>
              <a:rPr lang="en-US" sz="1500" dirty="0"/>
              <a:t>ADSORB (TAG 05-04) — European Dissection Study</a:t>
            </a:r>
          </a:p>
          <a:p>
            <a:pPr marL="182880" indent="-182880">
              <a:spcBef>
                <a:spcPts val="400"/>
              </a:spcBef>
              <a:buFont typeface="Arial"/>
              <a:buChar char="•"/>
              <a:defRPr/>
            </a:pPr>
            <a:r>
              <a:rPr lang="en-US" sz="1500" dirty="0"/>
              <a:t>TAG 08-01 — Conformable GORE</a:t>
            </a:r>
            <a:r>
              <a:rPr lang="en-US" sz="1500" baseline="30000" dirty="0"/>
              <a:t>®</a:t>
            </a:r>
            <a:r>
              <a:rPr lang="en-US" sz="1500" dirty="0"/>
              <a:t> TAG</a:t>
            </a:r>
            <a:r>
              <a:rPr lang="en-US" sz="1500" baseline="30000" dirty="0"/>
              <a:t>®</a:t>
            </a:r>
            <a:r>
              <a:rPr lang="en-US" sz="1500" dirty="0"/>
              <a:t> Device Dissection Study</a:t>
            </a:r>
          </a:p>
        </p:txBody>
      </p:sp>
      <p:sp>
        <p:nvSpPr>
          <p:cNvPr id="32770" name="Title 1"/>
          <p:cNvSpPr txBox="1">
            <a:spLocks/>
          </p:cNvSpPr>
          <p:nvPr/>
        </p:nvSpPr>
        <p:spPr bwMode="auto">
          <a:xfrm>
            <a:off x="369888" y="354013"/>
            <a:ext cx="8318500" cy="88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Clinical studies</a:t>
            </a:r>
          </a:p>
        </p:txBody>
      </p:sp>
      <p:pic>
        <p:nvPicPr>
          <p:cNvPr id="32771" name="Picture 5" descr="CTAG.LOGO.LN2C.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txBox="1">
            <a:spLocks/>
          </p:cNvSpPr>
          <p:nvPr/>
        </p:nvSpPr>
        <p:spPr bwMode="auto">
          <a:xfrm>
            <a:off x="369888" y="354013"/>
            <a:ext cx="8153400" cy="88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TAG 04-01 — Complex Pathology Study</a:t>
            </a:r>
          </a:p>
        </p:txBody>
      </p:sp>
      <p:sp>
        <p:nvSpPr>
          <p:cNvPr id="4" name="TextBox 3"/>
          <p:cNvSpPr txBox="1"/>
          <p:nvPr/>
        </p:nvSpPr>
        <p:spPr>
          <a:xfrm>
            <a:off x="369888" y="1419225"/>
            <a:ext cx="7734300" cy="4016375"/>
          </a:xfrm>
          <a:prstGeom prst="rect">
            <a:avLst/>
          </a:prstGeom>
          <a:noFill/>
        </p:spPr>
        <p:txBody>
          <a:bodyPr>
            <a:spAutoFit/>
          </a:bodyPr>
          <a:lstStyle/>
          <a:p>
            <a:pPr marL="182880" indent="-182880">
              <a:spcBef>
                <a:spcPts val="400"/>
              </a:spcBef>
              <a:buFont typeface="Arial"/>
              <a:buChar char="•"/>
              <a:defRPr/>
            </a:pPr>
            <a:r>
              <a:rPr lang="en-US" sz="1500" dirty="0"/>
              <a:t>This three arm study was designed to evaluate the use of the GORE</a:t>
            </a:r>
            <a:r>
              <a:rPr lang="en-US" sz="1500" baseline="30000" dirty="0"/>
              <a:t>®</a:t>
            </a:r>
            <a:r>
              <a:rPr lang="en-US" sz="1500" dirty="0"/>
              <a:t> TAG</a:t>
            </a:r>
            <a:r>
              <a:rPr lang="en-US" sz="1500" baseline="30000" dirty="0"/>
              <a:t>®</a:t>
            </a:r>
            <a:r>
              <a:rPr lang="en-US" sz="1500" dirty="0"/>
              <a:t> Device in the treatment of complex thoracic pathologies including ruptured thoracic aortic aneurysms, traumatic transections, and </a:t>
            </a:r>
            <a:r>
              <a:rPr lang="en-US" sz="1500" i="1" dirty="0"/>
              <a:t>acute complicated </a:t>
            </a:r>
            <a:r>
              <a:rPr lang="en-US" sz="1500" dirty="0"/>
              <a:t>Type B dissections </a:t>
            </a:r>
          </a:p>
          <a:p>
            <a:pPr marL="365760" indent="-182880">
              <a:spcBef>
                <a:spcPts val="400"/>
              </a:spcBef>
              <a:buFont typeface="Lucida Grande"/>
              <a:buChar char="–"/>
              <a:defRPr/>
            </a:pPr>
            <a:r>
              <a:rPr lang="en-US" sz="1500" dirty="0"/>
              <a:t>19 subjects enrolled in the dissection arm of this study</a:t>
            </a:r>
          </a:p>
          <a:p>
            <a:pPr marL="365760" indent="-182880">
              <a:spcBef>
                <a:spcPts val="400"/>
              </a:spcBef>
              <a:buFont typeface="Lucida Grande"/>
              <a:buChar char="–"/>
              <a:defRPr/>
            </a:pPr>
            <a:r>
              <a:rPr lang="en-US" sz="1500" i="1" dirty="0"/>
              <a:t>Acute</a:t>
            </a:r>
            <a:r>
              <a:rPr lang="en-US" sz="1500" dirty="0"/>
              <a:t> = diagnosis within 14 days of symptom onset</a:t>
            </a:r>
          </a:p>
          <a:p>
            <a:pPr marL="365760" indent="-182880">
              <a:spcBef>
                <a:spcPts val="400"/>
              </a:spcBef>
              <a:buFont typeface="Lucida Grande"/>
              <a:buChar char="–"/>
              <a:defRPr/>
            </a:pPr>
            <a:r>
              <a:rPr lang="en-US" sz="1500" i="1" dirty="0"/>
              <a:t>Complicated</a:t>
            </a:r>
            <a:r>
              <a:rPr lang="en-US" sz="1500" dirty="0"/>
              <a:t> = rupture, malperfusion, uncontrollable hypertension, uncontrollable pain, or impending rupture </a:t>
            </a:r>
          </a:p>
          <a:p>
            <a:pPr marL="182880" indent="-182880">
              <a:spcBef>
                <a:spcPts val="600"/>
              </a:spcBef>
              <a:buFont typeface="Arial"/>
              <a:buChar char="•"/>
              <a:defRPr/>
            </a:pPr>
            <a:r>
              <a:rPr lang="en-US" sz="1500" dirty="0"/>
              <a:t>Primary Endpoint</a:t>
            </a:r>
          </a:p>
          <a:p>
            <a:pPr marL="365760" indent="-182880">
              <a:spcBef>
                <a:spcPts val="400"/>
              </a:spcBef>
              <a:buFont typeface="Lucida Grande"/>
              <a:buChar char="–"/>
              <a:defRPr/>
            </a:pPr>
            <a:r>
              <a:rPr lang="en-US" sz="1500" dirty="0"/>
              <a:t>Composite of death and total paraplegia in subjects at 30 days post-treatment compared with literature-based results from open surgical repair</a:t>
            </a:r>
          </a:p>
          <a:p>
            <a:pPr marL="182880" indent="-182880">
              <a:spcBef>
                <a:spcPts val="600"/>
              </a:spcBef>
              <a:buFont typeface="Arial"/>
              <a:buChar char="•"/>
              <a:defRPr/>
            </a:pPr>
            <a:r>
              <a:rPr lang="en-US" sz="1500" dirty="0"/>
              <a:t>Outcomes</a:t>
            </a:r>
          </a:p>
          <a:p>
            <a:pPr marL="365760" indent="-182880">
              <a:spcBef>
                <a:spcPts val="400"/>
              </a:spcBef>
              <a:buFont typeface="Lucida Grande"/>
              <a:buChar char="–"/>
              <a:defRPr/>
            </a:pPr>
            <a:r>
              <a:rPr lang="en-US" sz="1500" dirty="0"/>
              <a:t>Dissection arm resulted in half the combined mortality and paraplegia rates as compared to surgical controls in literature (16% vs. 32% respectively)</a:t>
            </a:r>
          </a:p>
          <a:p>
            <a:pPr marL="365760" indent="-182880">
              <a:spcBef>
                <a:spcPts val="400"/>
              </a:spcBef>
              <a:buFont typeface="Lucida Grande"/>
              <a:buChar char="–"/>
              <a:defRPr/>
            </a:pPr>
            <a:r>
              <a:rPr lang="en-US" sz="1500" dirty="0"/>
              <a:t>Favorable aortic remodeling was observed with true lumen expansion, false lumen thrombosis, and reduction in overall aortic diameters</a:t>
            </a:r>
          </a:p>
        </p:txBody>
      </p:sp>
      <p:pic>
        <p:nvPicPr>
          <p:cNvPr id="33795" name="Picture 5" descr="CTAG.LOGO.LN2C.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txBox="1">
            <a:spLocks/>
          </p:cNvSpPr>
          <p:nvPr/>
        </p:nvSpPr>
        <p:spPr bwMode="auto">
          <a:xfrm>
            <a:off x="369888" y="354013"/>
            <a:ext cx="8162925" cy="88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ADSORB (TAG 05-04) — European Dissection Study</a:t>
            </a:r>
          </a:p>
        </p:txBody>
      </p:sp>
      <p:sp>
        <p:nvSpPr>
          <p:cNvPr id="3" name="TextBox 2"/>
          <p:cNvSpPr txBox="1"/>
          <p:nvPr/>
        </p:nvSpPr>
        <p:spPr>
          <a:xfrm>
            <a:off x="369888" y="1419225"/>
            <a:ext cx="8550275" cy="3687763"/>
          </a:xfrm>
          <a:prstGeom prst="rect">
            <a:avLst/>
          </a:prstGeom>
          <a:noFill/>
        </p:spPr>
        <p:txBody>
          <a:bodyPr>
            <a:spAutoFit/>
          </a:bodyPr>
          <a:lstStyle/>
          <a:p>
            <a:pPr marL="182880" indent="-182880">
              <a:spcBef>
                <a:spcPts val="400"/>
              </a:spcBef>
              <a:buFont typeface="Arial"/>
              <a:buChar char="•"/>
              <a:defRPr/>
            </a:pPr>
            <a:r>
              <a:rPr lang="en-US" sz="1500" b="1" dirty="0"/>
              <a:t>A</a:t>
            </a:r>
            <a:r>
              <a:rPr lang="en-US" sz="1500" dirty="0"/>
              <a:t>cute </a:t>
            </a:r>
            <a:r>
              <a:rPr lang="en-US" sz="1500" b="1" dirty="0"/>
              <a:t>D</a:t>
            </a:r>
            <a:r>
              <a:rPr lang="en-US" sz="1500" dirty="0"/>
              <a:t>issection treatment with </a:t>
            </a:r>
            <a:r>
              <a:rPr lang="en-US" sz="1500" b="1" dirty="0"/>
              <a:t>S</a:t>
            </a:r>
            <a:r>
              <a:rPr lang="en-US" sz="1500" dirty="0"/>
              <a:t>tent graft </a:t>
            </a:r>
            <a:r>
              <a:rPr lang="en-US" sz="1500" b="1" dirty="0"/>
              <a:t>OR</a:t>
            </a:r>
            <a:r>
              <a:rPr lang="en-US" sz="1500" dirty="0"/>
              <a:t> </a:t>
            </a:r>
            <a:r>
              <a:rPr lang="en-US" sz="1500" b="1" dirty="0"/>
              <a:t>B</a:t>
            </a:r>
            <a:r>
              <a:rPr lang="en-US" sz="1500" dirty="0"/>
              <a:t>est medical therapy</a:t>
            </a:r>
          </a:p>
          <a:p>
            <a:pPr marL="182880" indent="-182880">
              <a:spcBef>
                <a:spcPts val="400"/>
              </a:spcBef>
              <a:buFont typeface="Arial"/>
              <a:buChar char="•"/>
              <a:defRPr/>
            </a:pPr>
            <a:r>
              <a:rPr lang="en-US" sz="1500" dirty="0"/>
              <a:t>Randomized European study comparing endoluminal stent grafting and best medical therapy (BMT) to BMT alone in the treatment of </a:t>
            </a:r>
            <a:r>
              <a:rPr lang="en-US" sz="1500" i="1" dirty="0"/>
              <a:t>acute uncomplicated </a:t>
            </a:r>
            <a:r>
              <a:rPr lang="en-US" sz="1500" dirty="0"/>
              <a:t>Type B aortic dissections</a:t>
            </a:r>
          </a:p>
          <a:p>
            <a:pPr marL="365760" indent="-182880">
              <a:spcBef>
                <a:spcPts val="400"/>
              </a:spcBef>
              <a:buFont typeface="Lucida Grande"/>
              <a:buChar char="–"/>
              <a:defRPr/>
            </a:pPr>
            <a:r>
              <a:rPr lang="en-US" sz="1500" dirty="0"/>
              <a:t>This study was evaluating the GORE</a:t>
            </a:r>
            <a:r>
              <a:rPr lang="en-US" sz="1500" baseline="30000" dirty="0"/>
              <a:t>®</a:t>
            </a:r>
            <a:r>
              <a:rPr lang="en-US" sz="1500" dirty="0"/>
              <a:t> TAG</a:t>
            </a:r>
            <a:r>
              <a:rPr lang="en-US" sz="1500" baseline="30000" dirty="0"/>
              <a:t>®</a:t>
            </a:r>
            <a:r>
              <a:rPr lang="en-US" sz="1500" dirty="0"/>
              <a:t> Device, not the </a:t>
            </a:r>
            <a:br>
              <a:rPr lang="en-US" sz="1500" dirty="0"/>
            </a:br>
            <a:r>
              <a:rPr lang="en-US" sz="1500" dirty="0"/>
              <a:t>Conformable GORE</a:t>
            </a:r>
            <a:r>
              <a:rPr lang="en-US" sz="1500" baseline="30000" dirty="0"/>
              <a:t>®</a:t>
            </a:r>
            <a:r>
              <a:rPr lang="en-US" sz="1500" dirty="0"/>
              <a:t> TAG</a:t>
            </a:r>
            <a:r>
              <a:rPr lang="en-US" sz="1500" baseline="30000" dirty="0"/>
              <a:t>®</a:t>
            </a:r>
            <a:r>
              <a:rPr lang="en-US" sz="1500" dirty="0"/>
              <a:t> Device</a:t>
            </a:r>
          </a:p>
          <a:p>
            <a:pPr marL="365760" indent="-182880">
              <a:spcBef>
                <a:spcPts val="400"/>
              </a:spcBef>
              <a:buFont typeface="Lucida Grande"/>
              <a:buChar char="–"/>
              <a:defRPr/>
            </a:pPr>
            <a:r>
              <a:rPr lang="en-US" sz="1500" dirty="0"/>
              <a:t>61 subjects enrolled in this study </a:t>
            </a:r>
          </a:p>
          <a:p>
            <a:pPr marL="365760" indent="-182880">
              <a:spcBef>
                <a:spcPts val="400"/>
              </a:spcBef>
              <a:buFont typeface="Lucida Grande"/>
              <a:buChar char="–"/>
              <a:defRPr/>
            </a:pPr>
            <a:r>
              <a:rPr lang="en-US" sz="1500" dirty="0"/>
              <a:t>30 stent graft and BMT</a:t>
            </a:r>
          </a:p>
          <a:p>
            <a:pPr marL="365760" indent="-182880">
              <a:spcBef>
                <a:spcPts val="400"/>
              </a:spcBef>
              <a:buFont typeface="Lucida Grande"/>
              <a:buChar char="–"/>
              <a:defRPr/>
            </a:pPr>
            <a:r>
              <a:rPr lang="en-US" sz="1500" dirty="0"/>
              <a:t>31 BMT alone</a:t>
            </a:r>
          </a:p>
          <a:p>
            <a:pPr marL="182880" indent="-182880">
              <a:spcBef>
                <a:spcPts val="600"/>
              </a:spcBef>
              <a:buFont typeface="Arial"/>
              <a:buChar char="•"/>
              <a:defRPr/>
            </a:pPr>
            <a:r>
              <a:rPr lang="en-US" sz="1500" dirty="0"/>
              <a:t>Primary endpoint</a:t>
            </a:r>
          </a:p>
          <a:p>
            <a:pPr marL="365760" indent="-182880">
              <a:spcBef>
                <a:spcPts val="400"/>
              </a:spcBef>
              <a:buFont typeface="Lucida Grande"/>
              <a:buChar char="–"/>
              <a:defRPr/>
            </a:pPr>
            <a:r>
              <a:rPr lang="en-US" sz="1500" dirty="0"/>
              <a:t>The incidence of one or more of the following events: </a:t>
            </a:r>
          </a:p>
          <a:p>
            <a:pPr marL="548640" indent="-182880">
              <a:spcBef>
                <a:spcPts val="200"/>
              </a:spcBef>
              <a:buFont typeface="Arial"/>
              <a:buChar char="•"/>
              <a:defRPr/>
            </a:pPr>
            <a:r>
              <a:rPr lang="en-US" sz="1300" dirty="0"/>
              <a:t>Incomplete or no false lumen thrombosis at 1-year post‑randomization </a:t>
            </a:r>
          </a:p>
          <a:p>
            <a:pPr marL="548640" indent="-182880">
              <a:spcBef>
                <a:spcPts val="200"/>
              </a:spcBef>
              <a:buFont typeface="Arial"/>
              <a:buChar char="•"/>
              <a:defRPr/>
            </a:pPr>
            <a:r>
              <a:rPr lang="en-US" sz="1300" dirty="0"/>
              <a:t>Aortic dilatation at 1-year post-randomization </a:t>
            </a:r>
          </a:p>
          <a:p>
            <a:pPr marL="548640" indent="-182880">
              <a:spcBef>
                <a:spcPts val="200"/>
              </a:spcBef>
              <a:buFont typeface="Arial"/>
              <a:buChar char="•"/>
              <a:defRPr/>
            </a:pPr>
            <a:r>
              <a:rPr lang="en-US" sz="1300" dirty="0"/>
              <a:t>Aortic rupture (descending thoracic aorta or abdominal aorta) </a:t>
            </a:r>
          </a:p>
          <a:p>
            <a:pPr marL="548640" indent="-182880">
              <a:spcBef>
                <a:spcPts val="200"/>
              </a:spcBef>
              <a:buFont typeface="Arial"/>
              <a:buChar char="•"/>
              <a:defRPr/>
            </a:pPr>
            <a:r>
              <a:rPr lang="en-US" sz="1300" dirty="0"/>
              <a:t>Through the 1-year follow-up visit</a:t>
            </a:r>
          </a:p>
        </p:txBody>
      </p:sp>
      <p:pic>
        <p:nvPicPr>
          <p:cNvPr id="34819" name="Picture 5" descr="CTAG.LOGO.LN2C.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9888" y="1419225"/>
            <a:ext cx="8166100" cy="1579563"/>
          </a:xfrm>
          <a:prstGeom prst="rect">
            <a:avLst/>
          </a:prstGeom>
          <a:noFill/>
        </p:spPr>
        <p:txBody>
          <a:bodyPr>
            <a:spAutoFit/>
          </a:bodyPr>
          <a:lstStyle/>
          <a:p>
            <a:pPr marL="182880" indent="-182880">
              <a:spcBef>
                <a:spcPts val="600"/>
              </a:spcBef>
              <a:buFont typeface="Arial"/>
              <a:buChar char="•"/>
              <a:defRPr/>
            </a:pPr>
            <a:r>
              <a:rPr lang="en-US" sz="1500" dirty="0"/>
              <a:t>Outcomes</a:t>
            </a:r>
          </a:p>
          <a:p>
            <a:pPr marL="365760" indent="-182880">
              <a:spcBef>
                <a:spcPts val="400"/>
              </a:spcBef>
              <a:buFont typeface="Lucida Grande"/>
              <a:buChar char="–"/>
              <a:defRPr/>
            </a:pPr>
            <a:r>
              <a:rPr lang="en-US" sz="1500" dirty="0"/>
              <a:t>The 1-year primary endpoint favored the stent graft plus BMT over the BMT alone group</a:t>
            </a:r>
          </a:p>
          <a:p>
            <a:pPr marL="365760" indent="-182880">
              <a:spcBef>
                <a:spcPts val="400"/>
              </a:spcBef>
              <a:buFont typeface="Lucida Grande"/>
              <a:buChar char="–"/>
              <a:defRPr/>
            </a:pPr>
            <a:r>
              <a:rPr lang="en-US" sz="1500" dirty="0"/>
              <a:t>ADSORB results confirmed the findings of the INSTEAD trial that endovascular treatment of Type B dissection results in expansion of the true lumen and a reduction in the false lumen. The ADSORB study has demonstrated that this can be performed effectively in the acute phase of dissection. </a:t>
            </a:r>
          </a:p>
        </p:txBody>
      </p:sp>
      <p:sp>
        <p:nvSpPr>
          <p:cNvPr id="35842" name="Title 1"/>
          <p:cNvSpPr txBox="1">
            <a:spLocks/>
          </p:cNvSpPr>
          <p:nvPr/>
        </p:nvSpPr>
        <p:spPr bwMode="auto">
          <a:xfrm>
            <a:off x="369888" y="354013"/>
            <a:ext cx="8162925" cy="88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ADSORB (TAG 05-04) — European Dissection Study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txBox="1">
            <a:spLocks/>
          </p:cNvSpPr>
          <p:nvPr/>
        </p:nvSpPr>
        <p:spPr bwMode="auto">
          <a:xfrm>
            <a:off x="369888" y="354013"/>
            <a:ext cx="8050212"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TAG 08-01 — </a:t>
            </a:r>
          </a:p>
          <a:p>
            <a:r>
              <a:rPr lang="en-US" sz="2300" b="1"/>
              <a:t>Conformable GORE</a:t>
            </a:r>
            <a:r>
              <a:rPr lang="en-US" sz="2300" b="1" baseline="30000"/>
              <a:t>®</a:t>
            </a:r>
            <a:r>
              <a:rPr lang="en-US" sz="2300" b="1"/>
              <a:t> TAG</a:t>
            </a:r>
            <a:r>
              <a:rPr lang="en-US" sz="2300" b="1" baseline="30000"/>
              <a:t>®</a:t>
            </a:r>
            <a:r>
              <a:rPr lang="en-US" sz="2300" b="1"/>
              <a:t> Device Dissection Study</a:t>
            </a:r>
          </a:p>
        </p:txBody>
      </p:sp>
      <p:sp>
        <p:nvSpPr>
          <p:cNvPr id="3" name="TextBox 2"/>
          <p:cNvSpPr txBox="1"/>
          <p:nvPr/>
        </p:nvSpPr>
        <p:spPr>
          <a:xfrm>
            <a:off x="369888" y="1419225"/>
            <a:ext cx="6683375" cy="4298950"/>
          </a:xfrm>
          <a:prstGeom prst="rect">
            <a:avLst/>
          </a:prstGeom>
          <a:noFill/>
        </p:spPr>
        <p:txBody>
          <a:bodyPr>
            <a:spAutoFit/>
          </a:bodyPr>
          <a:lstStyle/>
          <a:p>
            <a:pPr marL="182880" indent="-182880">
              <a:spcBef>
                <a:spcPts val="400"/>
              </a:spcBef>
              <a:buFont typeface="Arial"/>
              <a:buChar char="•"/>
              <a:defRPr/>
            </a:pPr>
            <a:r>
              <a:rPr lang="en-US" sz="1500" dirty="0"/>
              <a:t>This single arm study was designed to evaluate the use of the Conformable GORE</a:t>
            </a:r>
            <a:r>
              <a:rPr lang="en-US" sz="1500" baseline="30000" dirty="0"/>
              <a:t>®</a:t>
            </a:r>
            <a:r>
              <a:rPr lang="en-US" sz="1500" dirty="0"/>
              <a:t> TAG</a:t>
            </a:r>
            <a:r>
              <a:rPr lang="en-US" sz="1500" baseline="30000" dirty="0"/>
              <a:t>®</a:t>
            </a:r>
            <a:r>
              <a:rPr lang="en-US" sz="1500" dirty="0"/>
              <a:t> Device in the treatment of </a:t>
            </a:r>
            <a:r>
              <a:rPr lang="en-US" sz="1500" i="1" dirty="0"/>
              <a:t>acute complicated </a:t>
            </a:r>
            <a:r>
              <a:rPr lang="en-US" sz="1500" dirty="0"/>
              <a:t>Type B dissections </a:t>
            </a:r>
          </a:p>
          <a:p>
            <a:pPr marL="365760" indent="-182880">
              <a:spcBef>
                <a:spcPts val="400"/>
              </a:spcBef>
              <a:buFont typeface="Lucida Grande"/>
              <a:buChar char="–"/>
              <a:defRPr/>
            </a:pPr>
            <a:r>
              <a:rPr lang="en-US" sz="1500" dirty="0"/>
              <a:t>50 subjects enrolled in this study 	</a:t>
            </a:r>
          </a:p>
          <a:p>
            <a:pPr marL="365760" indent="-182880">
              <a:spcBef>
                <a:spcPts val="400"/>
              </a:spcBef>
              <a:buFont typeface="Lucida Grande"/>
              <a:buChar char="–"/>
              <a:defRPr/>
            </a:pPr>
            <a:r>
              <a:rPr lang="en-US" sz="1500" i="1" dirty="0"/>
              <a:t>Acute</a:t>
            </a:r>
            <a:r>
              <a:rPr lang="en-US" sz="1500" dirty="0"/>
              <a:t> = diagnosis within 14 days of symptom onset </a:t>
            </a:r>
          </a:p>
          <a:p>
            <a:pPr marL="365760" indent="-182880">
              <a:spcBef>
                <a:spcPts val="400"/>
              </a:spcBef>
              <a:buFont typeface="Lucida Grande"/>
              <a:buChar char="–"/>
              <a:defRPr/>
            </a:pPr>
            <a:r>
              <a:rPr lang="en-US" sz="1500" i="1" dirty="0"/>
              <a:t>Complicated</a:t>
            </a:r>
            <a:r>
              <a:rPr lang="en-US" sz="1500" dirty="0"/>
              <a:t> = rupture and / or malperfusion only</a:t>
            </a:r>
          </a:p>
          <a:p>
            <a:pPr marL="182880" indent="-182880">
              <a:spcBef>
                <a:spcPts val="600"/>
              </a:spcBef>
              <a:buFont typeface="Arial"/>
              <a:buChar char="•"/>
              <a:defRPr/>
            </a:pPr>
            <a:r>
              <a:rPr lang="en-US" sz="1500" dirty="0"/>
              <a:t>Primary endpoint</a:t>
            </a:r>
          </a:p>
          <a:p>
            <a:pPr marL="365760" indent="-182880">
              <a:spcBef>
                <a:spcPts val="400"/>
              </a:spcBef>
              <a:buFont typeface="Lucida Grande"/>
              <a:buChar char="–"/>
              <a:defRPr/>
            </a:pPr>
            <a:r>
              <a:rPr lang="en-US" sz="1500" dirty="0"/>
              <a:t>All-cause mortality incidence through 30 days post-treatment as compared to an established performance goal</a:t>
            </a:r>
          </a:p>
          <a:p>
            <a:pPr marL="365760" indent="-182880">
              <a:spcBef>
                <a:spcPts val="400"/>
              </a:spcBef>
              <a:buFont typeface="Lucida Grande"/>
              <a:buChar char="–"/>
              <a:defRPr/>
            </a:pPr>
            <a:r>
              <a:rPr lang="en-US" sz="1500" dirty="0"/>
              <a:t>Performance goal based on literature (including TAG 04-01 data) and SVS compiled data from physician sponsored IDE studies</a:t>
            </a:r>
          </a:p>
          <a:p>
            <a:pPr marL="182880" indent="-182880">
              <a:spcBef>
                <a:spcPts val="600"/>
              </a:spcBef>
              <a:buFont typeface="Arial"/>
              <a:buChar char="•"/>
              <a:defRPr/>
            </a:pPr>
            <a:r>
              <a:rPr lang="en-US" sz="1500" dirty="0"/>
              <a:t>Outcomes</a:t>
            </a:r>
          </a:p>
          <a:p>
            <a:pPr marL="365760" indent="-182880">
              <a:spcBef>
                <a:spcPts val="400"/>
              </a:spcBef>
              <a:buFont typeface="Lucida Grande"/>
              <a:buChar char="–"/>
              <a:defRPr/>
            </a:pPr>
            <a:r>
              <a:rPr lang="en-US" sz="1500" dirty="0"/>
              <a:t>The 30 day all-cause mortality rate was acceptable (met the performance goal)</a:t>
            </a:r>
          </a:p>
          <a:p>
            <a:pPr marL="365760" indent="-182880">
              <a:spcBef>
                <a:spcPts val="400"/>
              </a:spcBef>
              <a:buFont typeface="Lucida Grande"/>
              <a:buChar char="–"/>
              <a:defRPr/>
            </a:pPr>
            <a:r>
              <a:rPr lang="en-US" sz="1500" dirty="0"/>
              <a:t>Favorable aortic remodeling was observed with true lumen expansion, false lumen thrombosis, and reduction in false lumen diameters</a:t>
            </a:r>
          </a:p>
        </p:txBody>
      </p:sp>
      <p:pic>
        <p:nvPicPr>
          <p:cNvPr id="3686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19988" y="1514475"/>
            <a:ext cx="1168400" cy="362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8" name="Picture 5" descr="CTAG.LOGO.LN2C.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9888" y="1435100"/>
            <a:ext cx="4210050" cy="2262188"/>
          </a:xfrm>
          <a:prstGeom prst="rect">
            <a:avLst/>
          </a:prstGeom>
          <a:noFill/>
        </p:spPr>
        <p:txBody>
          <a:bodyPr>
            <a:spAutoFit/>
          </a:bodyPr>
          <a:lstStyle/>
          <a:p>
            <a:pPr>
              <a:defRPr/>
            </a:pPr>
            <a:r>
              <a:rPr lang="en-US" sz="1400" b="1" dirty="0"/>
              <a:t>Indications under CE Mark in Europe</a:t>
            </a:r>
          </a:p>
          <a:p>
            <a:pPr>
              <a:spcBef>
                <a:spcPts val="400"/>
              </a:spcBef>
              <a:defRPr/>
            </a:pPr>
            <a:r>
              <a:rPr lang="en-US" sz="1400" dirty="0"/>
              <a:t>The GORE</a:t>
            </a:r>
            <a:r>
              <a:rPr lang="en-US" sz="1400" baseline="30000" dirty="0"/>
              <a:t>®</a:t>
            </a:r>
            <a:r>
              <a:rPr lang="en-US" sz="1400" dirty="0"/>
              <a:t> TAG</a:t>
            </a:r>
            <a:r>
              <a:rPr lang="en-US" sz="1400" baseline="30000" dirty="0"/>
              <a:t>®</a:t>
            </a:r>
            <a:r>
              <a:rPr lang="en-US" sz="1400" dirty="0"/>
              <a:t> Thoracic Endoprosthesis is intended for endovascular repair of all lesions of the descending thoracic aorta.</a:t>
            </a:r>
          </a:p>
          <a:p>
            <a:pPr>
              <a:spcBef>
                <a:spcPts val="600"/>
              </a:spcBef>
              <a:defRPr/>
            </a:pPr>
            <a:r>
              <a:rPr lang="en-US" sz="1400" b="1" dirty="0"/>
              <a:t>Contraindications under CE Mark in Europe</a:t>
            </a:r>
          </a:p>
          <a:p>
            <a:pPr marL="182880" indent="-182880">
              <a:spcBef>
                <a:spcPts val="400"/>
              </a:spcBef>
              <a:buFont typeface="Arial"/>
              <a:buChar char="•"/>
              <a:defRPr/>
            </a:pPr>
            <a:r>
              <a:rPr lang="en-US" sz="1400" dirty="0"/>
              <a:t>Patients with known sensitivities or allergies to the device materials </a:t>
            </a:r>
          </a:p>
          <a:p>
            <a:pPr marL="182880" indent="-182880">
              <a:spcBef>
                <a:spcPts val="400"/>
              </a:spcBef>
              <a:buFont typeface="Arial"/>
              <a:buChar char="•"/>
              <a:defRPr/>
            </a:pPr>
            <a:r>
              <a:rPr lang="en-US" sz="1400" dirty="0"/>
              <a:t>Patients with a systemic infection who may be at increased risk of endovascular graft infection</a:t>
            </a:r>
          </a:p>
        </p:txBody>
      </p:sp>
      <p:pic>
        <p:nvPicPr>
          <p:cNvPr id="819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524000"/>
            <a:ext cx="2832100" cy="283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Title 1"/>
          <p:cNvSpPr txBox="1">
            <a:spLocks/>
          </p:cNvSpPr>
          <p:nvPr/>
        </p:nvSpPr>
        <p:spPr bwMode="auto">
          <a:xfrm>
            <a:off x="369888" y="373063"/>
            <a:ext cx="8164512"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Indications for use</a:t>
            </a:r>
            <a:endParaRPr lang="en-US" sz="2300"/>
          </a:p>
        </p:txBody>
      </p:sp>
      <p:pic>
        <p:nvPicPr>
          <p:cNvPr id="8196"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txBox="1">
            <a:spLocks/>
          </p:cNvSpPr>
          <p:nvPr/>
        </p:nvSpPr>
        <p:spPr bwMode="auto">
          <a:xfrm>
            <a:off x="369888" y="354013"/>
            <a:ext cx="7964487"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Treatment considerations — Access</a:t>
            </a:r>
          </a:p>
        </p:txBody>
      </p:sp>
      <p:sp>
        <p:nvSpPr>
          <p:cNvPr id="38914" name="TextBox 2"/>
          <p:cNvSpPr txBox="1">
            <a:spLocks noChangeArrowheads="1"/>
          </p:cNvSpPr>
          <p:nvPr/>
        </p:nvSpPr>
        <p:spPr bwMode="auto">
          <a:xfrm>
            <a:off x="369888" y="1419225"/>
            <a:ext cx="4532312" cy="324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2563"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400"/>
              </a:spcBef>
              <a:buFont typeface="Arial" charset="0"/>
              <a:buChar char="•"/>
            </a:pPr>
            <a:r>
              <a:rPr lang="en-US" sz="1500" dirty="0"/>
              <a:t>Access vessels may be dissected, so consider non‑dissected side for access if appropriate</a:t>
            </a:r>
          </a:p>
          <a:p>
            <a:pPr eaLnBrk="1" hangingPunct="1">
              <a:spcBef>
                <a:spcPts val="400"/>
              </a:spcBef>
              <a:buFont typeface="Arial" charset="0"/>
              <a:buChar char="•"/>
            </a:pPr>
            <a:r>
              <a:rPr lang="en-US" sz="1500" dirty="0"/>
              <a:t>Ensure vessels are of appropriate size for sheath advancement; access vessels in dissection patients may be more prone to damage</a:t>
            </a:r>
          </a:p>
          <a:p>
            <a:pPr eaLnBrk="1" hangingPunct="1">
              <a:spcBef>
                <a:spcPts val="400"/>
              </a:spcBef>
              <a:buFont typeface="Arial" charset="0"/>
              <a:buChar char="•"/>
            </a:pPr>
            <a:r>
              <a:rPr lang="en-US" sz="1500" dirty="0" err="1"/>
              <a:t>Atraumatic</a:t>
            </a:r>
            <a:r>
              <a:rPr lang="en-US" sz="1500" dirty="0"/>
              <a:t> wires / catheters should be used when traversing the aorta. Wires and catheters can cause retrograde dissections upon advancement, so extreme caution is needed.</a:t>
            </a:r>
          </a:p>
          <a:p>
            <a:pPr eaLnBrk="1" hangingPunct="1">
              <a:spcBef>
                <a:spcPts val="400"/>
              </a:spcBef>
              <a:buFont typeface="Arial" charset="0"/>
              <a:buChar char="•"/>
            </a:pPr>
            <a:r>
              <a:rPr lang="en-US" sz="1500" dirty="0"/>
              <a:t>Ensure </a:t>
            </a:r>
            <a:r>
              <a:rPr lang="en-US" sz="1500" dirty="0" err="1"/>
              <a:t>guidewire</a:t>
            </a:r>
            <a:r>
              <a:rPr lang="en-US" sz="1500" dirty="0"/>
              <a:t> is only in true lumen and does not pass from the true to false lumen through </a:t>
            </a:r>
            <a:r>
              <a:rPr lang="en-US" sz="1500" dirty="0" err="1"/>
              <a:t>septal</a:t>
            </a:r>
            <a:r>
              <a:rPr lang="en-US" sz="1500" dirty="0"/>
              <a:t> tears; angiography and / or IVUS may aid in this determination</a:t>
            </a:r>
          </a:p>
        </p:txBody>
      </p:sp>
      <p:pic>
        <p:nvPicPr>
          <p:cNvPr id="389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0263" y="1514475"/>
            <a:ext cx="2778125" cy="195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0263" y="3529013"/>
            <a:ext cx="2778125" cy="190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7" name="Picture 5" descr="CTAG.LOGO.LN2C.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txBox="1">
            <a:spLocks/>
          </p:cNvSpPr>
          <p:nvPr/>
        </p:nvSpPr>
        <p:spPr bwMode="auto">
          <a:xfrm>
            <a:off x="369888" y="354013"/>
            <a:ext cx="8124825" cy="88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Treatment considerations — Deployment</a:t>
            </a:r>
          </a:p>
        </p:txBody>
      </p:sp>
      <p:sp>
        <p:nvSpPr>
          <p:cNvPr id="3" name="TextBox 2"/>
          <p:cNvSpPr txBox="1"/>
          <p:nvPr/>
        </p:nvSpPr>
        <p:spPr>
          <a:xfrm>
            <a:off x="369888" y="1419225"/>
            <a:ext cx="7908925" cy="1117600"/>
          </a:xfrm>
          <a:prstGeom prst="rect">
            <a:avLst/>
          </a:prstGeom>
          <a:noFill/>
        </p:spPr>
        <p:txBody>
          <a:bodyPr>
            <a:spAutoFit/>
          </a:bodyPr>
          <a:lstStyle/>
          <a:p>
            <a:pPr>
              <a:spcBef>
                <a:spcPts val="400"/>
              </a:spcBef>
              <a:defRPr/>
            </a:pPr>
            <a:r>
              <a:rPr lang="en-US" sz="1500" b="1" dirty="0"/>
              <a:t>Acute Type B dissections</a:t>
            </a:r>
          </a:p>
          <a:p>
            <a:pPr marL="182880" indent="-182880">
              <a:spcBef>
                <a:spcPts val="400"/>
              </a:spcBef>
              <a:buFont typeface="Arial"/>
              <a:buChar char="•"/>
              <a:defRPr/>
            </a:pPr>
            <a:r>
              <a:rPr lang="en-US" sz="1500" dirty="0"/>
              <a:t>If two devices are required, deploy proximal device first</a:t>
            </a:r>
          </a:p>
          <a:p>
            <a:pPr marL="365760" indent="-182880">
              <a:spcBef>
                <a:spcPts val="400"/>
              </a:spcBef>
              <a:buFont typeface="Lucida Grande"/>
              <a:buChar char="–"/>
              <a:defRPr/>
            </a:pPr>
            <a:r>
              <a:rPr lang="en-US" sz="1500" dirty="0"/>
              <a:t>Distal deployment first could cause inadvertent pressurization of the false lumen and may result in retrograde Type A dissection</a:t>
            </a:r>
          </a:p>
        </p:txBody>
      </p:sp>
      <p:pic>
        <p:nvPicPr>
          <p:cNvPr id="3993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600" y="2644775"/>
            <a:ext cx="8420100" cy="313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9888" y="1419225"/>
            <a:ext cx="4397375" cy="4246563"/>
          </a:xfrm>
          <a:prstGeom prst="rect">
            <a:avLst/>
          </a:prstGeom>
          <a:noFill/>
        </p:spPr>
        <p:txBody>
          <a:bodyPr>
            <a:spAutoFit/>
          </a:bodyPr>
          <a:lstStyle/>
          <a:p>
            <a:pPr marL="182880" indent="-182880">
              <a:spcBef>
                <a:spcPts val="400"/>
              </a:spcBef>
              <a:buFont typeface="Arial"/>
              <a:buChar char="•"/>
              <a:defRPr/>
            </a:pPr>
            <a:r>
              <a:rPr lang="en-US" sz="1500" dirty="0"/>
              <a:t>Care should be taken when ballooning in patients with a history of aortic dissection</a:t>
            </a:r>
          </a:p>
          <a:p>
            <a:pPr marL="365760" indent="-182880">
              <a:spcBef>
                <a:spcPts val="400"/>
              </a:spcBef>
              <a:buFont typeface="Lucida Grande"/>
              <a:buChar char="–"/>
              <a:defRPr/>
            </a:pPr>
            <a:r>
              <a:rPr lang="en-US" sz="1500" dirty="0"/>
              <a:t>Ballooning should only be completed when necessary such as treatment of an </a:t>
            </a:r>
            <a:r>
              <a:rPr lang="en-US" sz="1500" dirty="0" err="1"/>
              <a:t>endoleak</a:t>
            </a:r>
            <a:r>
              <a:rPr lang="en-US" sz="1500" dirty="0"/>
              <a:t> </a:t>
            </a:r>
          </a:p>
          <a:p>
            <a:pPr marL="365760" indent="-182880">
              <a:spcBef>
                <a:spcPts val="400"/>
              </a:spcBef>
              <a:buFont typeface="Lucida Grande"/>
              <a:buChar char="–"/>
              <a:defRPr/>
            </a:pPr>
            <a:r>
              <a:rPr lang="en-US" sz="1500" dirty="0"/>
              <a:t>Over inflation of the balloon in dissection patients could lead to aortic damage including retrograde dissection and damage to the septum</a:t>
            </a:r>
          </a:p>
          <a:p>
            <a:pPr marL="365760" indent="-182880">
              <a:spcBef>
                <a:spcPts val="400"/>
              </a:spcBef>
              <a:buFont typeface="Lucida Grande"/>
              <a:buChar char="–"/>
              <a:defRPr/>
            </a:pPr>
            <a:r>
              <a:rPr lang="en-US" sz="1500" dirty="0"/>
              <a:t>When ballooning in dissection patients, balloon the proximal landing zone first and then overlapped areas (if appropriate). Do not balloon the distal neck of dissections. Inadvertent pressurization of the false lumen may result in retrograde dissection or damage to the septum.</a:t>
            </a:r>
          </a:p>
          <a:p>
            <a:pPr marL="182880" indent="-182880">
              <a:spcBef>
                <a:spcPts val="600"/>
              </a:spcBef>
              <a:buFont typeface="Arial"/>
              <a:buChar char="•"/>
              <a:defRPr/>
            </a:pPr>
            <a:r>
              <a:rPr lang="en-US" sz="1500" dirty="0"/>
              <a:t>Ballooning native vessel could lead to vessel damage, rupture, or death</a:t>
            </a:r>
          </a:p>
        </p:txBody>
      </p:sp>
      <p:sp>
        <p:nvSpPr>
          <p:cNvPr id="40962" name="Title 1"/>
          <p:cNvSpPr txBox="1">
            <a:spLocks/>
          </p:cNvSpPr>
          <p:nvPr/>
        </p:nvSpPr>
        <p:spPr bwMode="auto">
          <a:xfrm>
            <a:off x="369888" y="354013"/>
            <a:ext cx="8181975" cy="88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Treatment considerations — Ballooning</a:t>
            </a:r>
          </a:p>
        </p:txBody>
      </p:sp>
      <p:pic>
        <p:nvPicPr>
          <p:cNvPr id="409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3350" y="1514475"/>
            <a:ext cx="348615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4"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0579" y="1503363"/>
            <a:ext cx="6711286" cy="4101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Title 1"/>
          <p:cNvSpPr txBox="1">
            <a:spLocks/>
          </p:cNvSpPr>
          <p:nvPr/>
        </p:nvSpPr>
        <p:spPr bwMode="auto">
          <a:xfrm>
            <a:off x="369888" y="354013"/>
            <a:ext cx="8153400" cy="88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err="1"/>
              <a:t>Endoleaks</a:t>
            </a:r>
            <a:r>
              <a:rPr lang="en-US" sz="2300" b="1" dirty="0"/>
              <a:t> definitions for dissections</a:t>
            </a:r>
          </a:p>
        </p:txBody>
      </p:sp>
      <p:pic>
        <p:nvPicPr>
          <p:cNvPr id="41987"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txBox="1">
            <a:spLocks/>
          </p:cNvSpPr>
          <p:nvPr/>
        </p:nvSpPr>
        <p:spPr bwMode="auto">
          <a:xfrm>
            <a:off x="369888" y="354013"/>
            <a:ext cx="8153400" cy="88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err="1"/>
              <a:t>Endoleaks</a:t>
            </a:r>
            <a:r>
              <a:rPr lang="en-US" sz="2300" b="1" dirty="0"/>
              <a:t> definitions for dissections</a:t>
            </a:r>
          </a:p>
        </p:txBody>
      </p:sp>
      <p:pic>
        <p:nvPicPr>
          <p:cNvPr id="43011" name="Picture 5" descr="CTAG.LOGO.LN2C.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0579" y="1503363"/>
            <a:ext cx="6711286" cy="4101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3"/>
          <p:cNvSpPr txBox="1">
            <a:spLocks noChangeArrowheads="1"/>
          </p:cNvSpPr>
          <p:nvPr/>
        </p:nvSpPr>
        <p:spPr bwMode="auto">
          <a:xfrm>
            <a:off x="369888" y="4973638"/>
            <a:ext cx="6154737"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dirty="0"/>
              <a:t>Features and benefits</a:t>
            </a:r>
          </a:p>
        </p:txBody>
      </p:sp>
      <p:pic>
        <p:nvPicPr>
          <p:cNvPr id="440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438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5"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Title 1"/>
          <p:cNvSpPr txBox="1">
            <a:spLocks/>
          </p:cNvSpPr>
          <p:nvPr/>
        </p:nvSpPr>
        <p:spPr bwMode="auto">
          <a:xfrm>
            <a:off x="369888" y="363538"/>
            <a:ext cx="8002587"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Conformable GORE</a:t>
            </a:r>
            <a:r>
              <a:rPr lang="en-US" sz="2300" b="1" baseline="30000" dirty="0"/>
              <a:t>®</a:t>
            </a:r>
            <a:r>
              <a:rPr lang="en-US" sz="2300" b="1" dirty="0"/>
              <a:t> TAG</a:t>
            </a:r>
            <a:r>
              <a:rPr lang="en-US" sz="2300" b="1" baseline="30000" dirty="0"/>
              <a:t>® </a:t>
            </a:r>
            <a:r>
              <a:rPr lang="en-US" sz="2300" b="1" dirty="0"/>
              <a:t>Device is </a:t>
            </a:r>
          </a:p>
          <a:p>
            <a:r>
              <a:rPr lang="en-US" sz="2300" b="1" i="1" dirty="0"/>
              <a:t>conformability without compromise</a:t>
            </a:r>
          </a:p>
        </p:txBody>
      </p:sp>
      <p:pic>
        <p:nvPicPr>
          <p:cNvPr id="45070" name="Picture 5" descr="CTAG.LOGO.LN2C.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pg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62074"/>
            <a:ext cx="8232322" cy="422592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a:spLocks noChangeArrowheads="1"/>
          </p:cNvSpPr>
          <p:nvPr/>
        </p:nvSpPr>
        <p:spPr bwMode="auto">
          <a:xfrm>
            <a:off x="369888" y="1419225"/>
            <a:ext cx="5311775" cy="4457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2563"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marL="0" indent="0" eaLnBrk="1" hangingPunct="1">
              <a:spcBef>
                <a:spcPts val="400"/>
              </a:spcBef>
              <a:defRPr/>
            </a:pPr>
            <a:r>
              <a:rPr lang="en-US" sz="1500" b="1" dirty="0"/>
              <a:t>Proven compression resistance</a:t>
            </a:r>
            <a:endParaRPr lang="en-US" sz="1500" dirty="0"/>
          </a:p>
          <a:p>
            <a:pPr eaLnBrk="1" hangingPunct="1">
              <a:spcBef>
                <a:spcPts val="400"/>
              </a:spcBef>
              <a:buFont typeface="Arial" charset="0"/>
              <a:buChar char="•"/>
              <a:defRPr/>
            </a:pPr>
            <a:r>
              <a:rPr lang="en-US" sz="1500" dirty="0"/>
              <a:t>No reports of compression with more than 110,000 devices distributed worldwide*</a:t>
            </a:r>
          </a:p>
          <a:p>
            <a:pPr eaLnBrk="1" hangingPunct="1">
              <a:spcBef>
                <a:spcPts val="400"/>
              </a:spcBef>
              <a:buFont typeface="Arial" charset="0"/>
              <a:buChar char="•"/>
              <a:defRPr/>
            </a:pPr>
            <a:r>
              <a:rPr lang="en-US" sz="1500" dirty="0"/>
              <a:t>Increased wire diameter optimizes radial force to resist compression in high flow aortas</a:t>
            </a:r>
          </a:p>
          <a:p>
            <a:pPr eaLnBrk="1" hangingPunct="1">
              <a:spcBef>
                <a:spcPts val="400"/>
              </a:spcBef>
              <a:buFont typeface="Arial" charset="0"/>
              <a:buChar char="•"/>
              <a:defRPr/>
            </a:pPr>
            <a:r>
              <a:rPr lang="en-US" sz="1500" dirty="0"/>
              <a:t>Nine apex stent pattern further distributes point load and contributes to long-term durability in maximum oversizing conditions</a:t>
            </a:r>
          </a:p>
          <a:p>
            <a:pPr eaLnBrk="1" hangingPunct="1">
              <a:spcBef>
                <a:spcPts val="400"/>
              </a:spcBef>
              <a:buFont typeface="Arial" charset="0"/>
              <a:buChar char="•"/>
              <a:defRPr/>
            </a:pPr>
            <a:r>
              <a:rPr lang="en-US" sz="1500" dirty="0"/>
              <a:t>Unique </a:t>
            </a:r>
            <a:r>
              <a:rPr lang="en-US" sz="1500" dirty="0" err="1"/>
              <a:t>sutureless</a:t>
            </a:r>
            <a:r>
              <a:rPr lang="en-US" sz="1500" dirty="0"/>
              <a:t> design and stent graft construction facilitates consistent conformability throughout the device for uniform arch support </a:t>
            </a:r>
          </a:p>
          <a:p>
            <a:pPr marL="0" indent="0" eaLnBrk="1" hangingPunct="1">
              <a:spcBef>
                <a:spcPts val="600"/>
              </a:spcBef>
              <a:defRPr/>
            </a:pPr>
            <a:r>
              <a:rPr lang="en-US" sz="1500" b="1" dirty="0"/>
              <a:t>Flexible delivery system tracks in challenging anatomy</a:t>
            </a:r>
            <a:endParaRPr lang="en-US" sz="1500" dirty="0"/>
          </a:p>
          <a:p>
            <a:pPr eaLnBrk="1" hangingPunct="1">
              <a:spcBef>
                <a:spcPts val="400"/>
              </a:spcBef>
              <a:buFont typeface="Arial" charset="0"/>
              <a:buChar char="•"/>
              <a:defRPr/>
            </a:pPr>
            <a:r>
              <a:rPr lang="en-US" sz="1500" dirty="0"/>
              <a:t>Soft leading catheter tip for navigation through tortuous anatomy </a:t>
            </a:r>
          </a:p>
          <a:p>
            <a:pPr eaLnBrk="1" hangingPunct="1">
              <a:spcBef>
                <a:spcPts val="400"/>
              </a:spcBef>
              <a:buFont typeface="Arial" charset="0"/>
              <a:buChar char="•"/>
              <a:defRPr/>
            </a:pPr>
            <a:r>
              <a:rPr lang="en-US" sz="1500" dirty="0"/>
              <a:t>Easy one-step deployment</a:t>
            </a:r>
            <a:endParaRPr lang="en-US" sz="1500" i="1" dirty="0"/>
          </a:p>
          <a:p>
            <a:pPr marL="0" indent="0" eaLnBrk="1" hangingPunct="1">
              <a:spcBef>
                <a:spcPts val="400"/>
              </a:spcBef>
              <a:defRPr/>
            </a:pPr>
            <a:endParaRPr lang="en-US" sz="900" i="1" dirty="0"/>
          </a:p>
          <a:p>
            <a:pPr marL="0" indent="0" eaLnBrk="1" hangingPunct="1">
              <a:spcBef>
                <a:spcPts val="400"/>
              </a:spcBef>
              <a:defRPr/>
            </a:pPr>
            <a:r>
              <a:rPr lang="en-US" sz="900" i="1" dirty="0"/>
              <a:t>*  </a:t>
            </a:r>
            <a:r>
              <a:rPr lang="en-US" sz="900" dirty="0"/>
              <a:t>W. L. Gore &amp; Associates, Inc. </a:t>
            </a:r>
            <a:r>
              <a:rPr lang="en-US" sz="900" i="1" dirty="0"/>
              <a:t>GORE</a:t>
            </a:r>
            <a:r>
              <a:rPr lang="en-US" sz="900" i="1" baseline="30000" dirty="0"/>
              <a:t>®</a:t>
            </a:r>
            <a:r>
              <a:rPr lang="en-US" sz="900" i="1" dirty="0"/>
              <a:t> TAG</a:t>
            </a:r>
            <a:r>
              <a:rPr lang="en-US" sz="900" i="1" baseline="30000" dirty="0"/>
              <a:t>®</a:t>
            </a:r>
            <a:r>
              <a:rPr lang="en-US" sz="900" i="1" dirty="0"/>
              <a:t> Thoracic </a:t>
            </a:r>
            <a:r>
              <a:rPr lang="en-US" sz="900" i="1" dirty="0" err="1"/>
              <a:t>Endoprosthesis</a:t>
            </a:r>
            <a:r>
              <a:rPr lang="en-US" sz="900" i="1" dirty="0"/>
              <a:t> Annual Clinical Update.</a:t>
            </a:r>
            <a:r>
              <a:rPr lang="en-US" sz="900" dirty="0"/>
              <a:t>    </a:t>
            </a:r>
            <a:br>
              <a:rPr lang="en-US" sz="900" dirty="0"/>
            </a:br>
            <a:r>
              <a:rPr lang="en-US" sz="900" dirty="0"/>
              <a:t>   Flagstaff, AZ: W. L. Gore &amp; Associates, Inc; 2016. AS0089-EN3. </a:t>
            </a:r>
            <a:endParaRPr lang="en-US" sz="900" i="1" dirty="0"/>
          </a:p>
        </p:txBody>
      </p:sp>
      <p:pic>
        <p:nvPicPr>
          <p:cNvPr id="4608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1514475"/>
            <a:ext cx="2573338" cy="230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3863975"/>
            <a:ext cx="2573338" cy="158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4" name="Title 1"/>
          <p:cNvSpPr txBox="1">
            <a:spLocks/>
          </p:cNvSpPr>
          <p:nvPr/>
        </p:nvSpPr>
        <p:spPr bwMode="auto">
          <a:xfrm>
            <a:off x="369888" y="363538"/>
            <a:ext cx="8002587"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Conformable GORE</a:t>
            </a:r>
            <a:r>
              <a:rPr lang="en-US" sz="2300" b="1" baseline="30000" dirty="0"/>
              <a:t>®</a:t>
            </a:r>
            <a:r>
              <a:rPr lang="en-US" sz="2300" b="1" dirty="0"/>
              <a:t> TAG</a:t>
            </a:r>
            <a:r>
              <a:rPr lang="en-US" sz="2300" b="1" baseline="30000" dirty="0"/>
              <a:t>® </a:t>
            </a:r>
            <a:r>
              <a:rPr lang="en-US" sz="2300" b="1" dirty="0"/>
              <a:t>Device is </a:t>
            </a:r>
          </a:p>
          <a:p>
            <a:r>
              <a:rPr lang="en-US" sz="2300" b="1" i="1" dirty="0"/>
              <a:t>conformability without compromise</a:t>
            </a:r>
          </a:p>
        </p:txBody>
      </p:sp>
      <p:pic>
        <p:nvPicPr>
          <p:cNvPr id="46085" name="Picture 5" descr="CTAG.LOGO.LN2C.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369888" y="1419225"/>
            <a:ext cx="8121650" cy="270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2563"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marL="0" indent="0" eaLnBrk="1" hangingPunct="1">
              <a:spcBef>
                <a:spcPts val="400"/>
              </a:spcBef>
              <a:defRPr/>
            </a:pPr>
            <a:r>
              <a:rPr lang="en-US" sz="1500" b="1" dirty="0"/>
              <a:t>Able to treat more patients </a:t>
            </a:r>
            <a:endParaRPr lang="en-US" sz="1500" dirty="0"/>
          </a:p>
          <a:p>
            <a:pPr eaLnBrk="1" hangingPunct="1">
              <a:spcBef>
                <a:spcPts val="400"/>
              </a:spcBef>
              <a:buFont typeface="Arial" charset="0"/>
              <a:buChar char="•"/>
              <a:defRPr/>
            </a:pPr>
            <a:r>
              <a:rPr lang="en-US" sz="1500" dirty="0"/>
              <a:t>Small diameter and tapered devices offer a large treatment range </a:t>
            </a:r>
          </a:p>
          <a:p>
            <a:pPr eaLnBrk="1" hangingPunct="1">
              <a:spcBef>
                <a:spcPts val="400"/>
              </a:spcBef>
              <a:buFont typeface="Arial" charset="0"/>
              <a:buChar char="•"/>
              <a:defRPr/>
            </a:pPr>
            <a:r>
              <a:rPr lang="en-US" sz="1500" dirty="0"/>
              <a:t>A unique 6–33% oversizing window also allows physicians to choose the optimal radial force to fit patient anatomy and etiology</a:t>
            </a:r>
          </a:p>
          <a:p>
            <a:pPr eaLnBrk="1" hangingPunct="1">
              <a:spcBef>
                <a:spcPts val="400"/>
              </a:spcBef>
              <a:buFont typeface="Arial" charset="0"/>
              <a:buChar char="•"/>
              <a:defRPr/>
            </a:pPr>
            <a:r>
              <a:rPr lang="en-US" sz="1500" dirty="0"/>
              <a:t>Larger device oversizing windows engineered, tested, and proven to accommodate differences in proximal and distal landing zone diameters</a:t>
            </a:r>
          </a:p>
          <a:p>
            <a:pPr marL="0" indent="0" eaLnBrk="1" hangingPunct="1">
              <a:spcBef>
                <a:spcPts val="600"/>
              </a:spcBef>
              <a:defRPr/>
            </a:pPr>
            <a:r>
              <a:rPr lang="en-US" sz="1500" b="1" dirty="0"/>
              <a:t>Leverages more than 40 years of experience with </a:t>
            </a:r>
            <a:r>
              <a:rPr lang="en-US" sz="1500" b="1" dirty="0" err="1"/>
              <a:t>ePTFE</a:t>
            </a:r>
            <a:r>
              <a:rPr lang="en-US" sz="1500" b="1" dirty="0"/>
              <a:t> and a reliable platform with proven clinical durability and strength</a:t>
            </a:r>
            <a:endParaRPr lang="en-US" sz="1500" dirty="0"/>
          </a:p>
          <a:p>
            <a:pPr eaLnBrk="1" hangingPunct="1">
              <a:spcBef>
                <a:spcPts val="400"/>
              </a:spcBef>
              <a:buFont typeface="Arial" charset="0"/>
              <a:buChar char="•"/>
              <a:defRPr/>
            </a:pPr>
            <a:r>
              <a:rPr lang="en-US" sz="1500" dirty="0"/>
              <a:t>Low permeability with abrasion-resistant properties</a:t>
            </a:r>
          </a:p>
          <a:p>
            <a:pPr eaLnBrk="1" hangingPunct="1">
              <a:spcBef>
                <a:spcPts val="400"/>
              </a:spcBef>
              <a:buFont typeface="Arial" charset="0"/>
              <a:buChar char="•"/>
              <a:defRPr/>
            </a:pPr>
            <a:r>
              <a:rPr lang="en-US" sz="1500" dirty="0"/>
              <a:t>Optimizes graft and film layers to maximize durability and conformability</a:t>
            </a:r>
            <a:endParaRPr lang="en-US" sz="900" i="1" dirty="0"/>
          </a:p>
        </p:txBody>
      </p:sp>
      <p:pic>
        <p:nvPicPr>
          <p:cNvPr id="47106"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69888" y="4266028"/>
            <a:ext cx="4125912" cy="1956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7" name="Title 1"/>
          <p:cNvSpPr txBox="1">
            <a:spLocks/>
          </p:cNvSpPr>
          <p:nvPr/>
        </p:nvSpPr>
        <p:spPr bwMode="auto">
          <a:xfrm>
            <a:off x="369888" y="363538"/>
            <a:ext cx="8002587"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Conformable GORE</a:t>
            </a:r>
            <a:r>
              <a:rPr lang="en-US" sz="2300" b="1" baseline="30000" dirty="0"/>
              <a:t>®</a:t>
            </a:r>
            <a:r>
              <a:rPr lang="en-US" sz="2300" b="1" dirty="0"/>
              <a:t> TAG</a:t>
            </a:r>
            <a:r>
              <a:rPr lang="en-US" sz="2300" b="1" baseline="30000" dirty="0"/>
              <a:t>® </a:t>
            </a:r>
            <a:r>
              <a:rPr lang="en-US" sz="2300" b="1" dirty="0"/>
              <a:t>Device is </a:t>
            </a:r>
          </a:p>
          <a:p>
            <a:r>
              <a:rPr lang="en-US" sz="2300" b="1" i="1" dirty="0"/>
              <a:t>conformability without compromise</a:t>
            </a:r>
          </a:p>
        </p:txBody>
      </p:sp>
      <p:pic>
        <p:nvPicPr>
          <p:cNvPr id="47108"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txBox="1">
            <a:spLocks/>
          </p:cNvSpPr>
          <p:nvPr/>
        </p:nvSpPr>
        <p:spPr bwMode="auto">
          <a:xfrm>
            <a:off x="369888" y="354013"/>
            <a:ext cx="8086725" cy="88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Time-tested success</a:t>
            </a:r>
          </a:p>
        </p:txBody>
      </p:sp>
      <p:sp>
        <p:nvSpPr>
          <p:cNvPr id="48130" name="TextBox 2"/>
          <p:cNvSpPr txBox="1">
            <a:spLocks noChangeArrowheads="1"/>
          </p:cNvSpPr>
          <p:nvPr/>
        </p:nvSpPr>
        <p:spPr bwMode="auto">
          <a:xfrm>
            <a:off x="369888" y="1419225"/>
            <a:ext cx="7910512" cy="477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400"/>
              </a:spcBef>
            </a:pPr>
            <a:r>
              <a:rPr lang="en-US" sz="1500" dirty="0"/>
              <a:t>For more than </a:t>
            </a:r>
            <a:r>
              <a:rPr lang="en-US" sz="1500" b="1" dirty="0"/>
              <a:t>20 years</a:t>
            </a:r>
            <a:r>
              <a:rPr lang="en-US" sz="1500" dirty="0"/>
              <a:t>, the GORE</a:t>
            </a:r>
            <a:r>
              <a:rPr lang="en-US" sz="1500" baseline="30000" dirty="0"/>
              <a:t>®</a:t>
            </a:r>
            <a:r>
              <a:rPr lang="en-US" sz="1500" dirty="0"/>
              <a:t> TAG</a:t>
            </a:r>
            <a:r>
              <a:rPr lang="en-US" sz="1500" baseline="30000" dirty="0"/>
              <a:t>®</a:t>
            </a:r>
            <a:r>
              <a:rPr lang="en-US" sz="1500" dirty="0"/>
              <a:t> Device family has demonstrated impressive success in both clinical studies and real-world commercial use.</a:t>
            </a:r>
          </a:p>
          <a:p>
            <a:pPr eaLnBrk="1" hangingPunct="1">
              <a:spcBef>
                <a:spcPts val="600"/>
              </a:spcBef>
            </a:pPr>
            <a:r>
              <a:rPr lang="en-US" sz="1500" b="1" dirty="0"/>
              <a:t>More than </a:t>
            </a:r>
            <a:r>
              <a:rPr lang="en-US" sz="1500" b="1" i="1" dirty="0"/>
              <a:t>125,000 devices </a:t>
            </a:r>
            <a:r>
              <a:rPr lang="en-US" sz="1500" b="1" dirty="0"/>
              <a:t>distributed worldwide</a:t>
            </a:r>
          </a:p>
          <a:p>
            <a:pPr eaLnBrk="1" hangingPunct="1">
              <a:spcBef>
                <a:spcPts val="400"/>
              </a:spcBef>
            </a:pPr>
            <a:r>
              <a:rPr lang="en-US" sz="1500" dirty="0"/>
              <a:t>For more than two decades, we have worked alongside physicians in the evolution of the GORE</a:t>
            </a:r>
            <a:r>
              <a:rPr lang="en-US" sz="1500" baseline="30000" dirty="0"/>
              <a:t>®</a:t>
            </a:r>
            <a:r>
              <a:rPr lang="en-US" sz="1500" dirty="0"/>
              <a:t> TAG</a:t>
            </a:r>
            <a:r>
              <a:rPr lang="en-US" sz="1500" baseline="30000" dirty="0"/>
              <a:t>®</a:t>
            </a:r>
            <a:r>
              <a:rPr lang="en-US" sz="1500" dirty="0"/>
              <a:t> Device family. Our collaboration has resulted in the distribution of more than 125,000 devices, for the treatment of more than 73,500 patients worldwide.*</a:t>
            </a:r>
          </a:p>
          <a:p>
            <a:pPr eaLnBrk="1" hangingPunct="1">
              <a:spcBef>
                <a:spcPts val="600"/>
              </a:spcBef>
            </a:pPr>
            <a:r>
              <a:rPr lang="en-US" sz="1500" b="1" dirty="0"/>
              <a:t>Proven clinical results</a:t>
            </a:r>
          </a:p>
          <a:p>
            <a:pPr eaLnBrk="1" hangingPunct="1">
              <a:spcBef>
                <a:spcPts val="400"/>
              </a:spcBef>
            </a:pPr>
            <a:r>
              <a:rPr lang="en-US" sz="1500" dirty="0"/>
              <a:t>The GORE</a:t>
            </a:r>
            <a:r>
              <a:rPr lang="en-US" sz="1500" baseline="30000" dirty="0"/>
              <a:t>®</a:t>
            </a:r>
            <a:r>
              <a:rPr lang="en-US" sz="1500" dirty="0"/>
              <a:t> TAG</a:t>
            </a:r>
            <a:r>
              <a:rPr lang="en-US" sz="1500" baseline="30000" dirty="0"/>
              <a:t>®</a:t>
            </a:r>
            <a:r>
              <a:rPr lang="en-US" sz="1500" dirty="0"/>
              <a:t> Device family is supported by more than 20 years of clinical experience.</a:t>
            </a:r>
          </a:p>
          <a:p>
            <a:pPr eaLnBrk="1" hangingPunct="1">
              <a:spcBef>
                <a:spcPts val="600"/>
              </a:spcBef>
            </a:pPr>
            <a:r>
              <a:rPr lang="en-US" sz="1500" b="1" dirty="0"/>
              <a:t>Most studied thoracic </a:t>
            </a:r>
            <a:r>
              <a:rPr lang="en-US" sz="1500" b="1" dirty="0" err="1"/>
              <a:t>endograft</a:t>
            </a:r>
            <a:r>
              <a:rPr lang="en-US" sz="1500" b="1" dirty="0"/>
              <a:t> available</a:t>
            </a:r>
          </a:p>
          <a:p>
            <a:pPr eaLnBrk="1" hangingPunct="1">
              <a:spcBef>
                <a:spcPts val="400"/>
              </a:spcBef>
            </a:pPr>
            <a:r>
              <a:rPr lang="en-US" sz="1500" dirty="0"/>
              <a:t>With the first clinical implant occurring in 1998, the GORE</a:t>
            </a:r>
            <a:r>
              <a:rPr lang="en-US" sz="1500" baseline="30000" dirty="0"/>
              <a:t>®</a:t>
            </a:r>
            <a:r>
              <a:rPr lang="en-US" sz="1500" dirty="0"/>
              <a:t> TAG</a:t>
            </a:r>
            <a:r>
              <a:rPr lang="en-US" sz="1500" baseline="30000" dirty="0"/>
              <a:t>®</a:t>
            </a:r>
            <a:r>
              <a:rPr lang="en-US" sz="1500" dirty="0"/>
              <a:t> </a:t>
            </a:r>
            <a:r>
              <a:rPr lang="en-US" sz="1500"/>
              <a:t>Device family </a:t>
            </a:r>
            <a:r>
              <a:rPr lang="en-US" sz="1500" dirty="0"/>
              <a:t>has been studied in </a:t>
            </a:r>
            <a:r>
              <a:rPr lang="en-US" sz="1500" b="1" dirty="0"/>
              <a:t>ten FDA approved clinical studies, </a:t>
            </a:r>
            <a:r>
              <a:rPr lang="en-US" sz="1500" dirty="0"/>
              <a:t>one European clinical trial (ADSORB), and one worldwide registry (GREAT).</a:t>
            </a:r>
          </a:p>
          <a:p>
            <a:pPr eaLnBrk="1" hangingPunct="1">
              <a:spcBef>
                <a:spcPts val="600"/>
              </a:spcBef>
            </a:pPr>
            <a:r>
              <a:rPr lang="en-US" sz="1500" b="1" dirty="0"/>
              <a:t>Forty years of experience with </a:t>
            </a:r>
            <a:r>
              <a:rPr lang="en-US" sz="1500" b="1" dirty="0" err="1"/>
              <a:t>eptfe</a:t>
            </a:r>
            <a:r>
              <a:rPr lang="en-US" sz="1500" b="1" dirty="0"/>
              <a:t> graft material</a:t>
            </a:r>
          </a:p>
          <a:p>
            <a:pPr eaLnBrk="1" hangingPunct="1">
              <a:spcBef>
                <a:spcPts val="400"/>
              </a:spcBef>
            </a:pPr>
            <a:r>
              <a:rPr lang="en-US" sz="1500" dirty="0"/>
              <a:t>Having pioneered </a:t>
            </a:r>
            <a:r>
              <a:rPr lang="en-US" sz="1500" dirty="0" err="1"/>
              <a:t>ePTFE</a:t>
            </a:r>
            <a:r>
              <a:rPr lang="en-US" sz="1500" dirty="0"/>
              <a:t> graft technology more than 40 years ago, we continue to collaborate with physicians and scientists to create a robust and reliable design platform based on proven clinical performance.</a:t>
            </a:r>
          </a:p>
          <a:p>
            <a:pPr eaLnBrk="1" hangingPunct="1">
              <a:spcBef>
                <a:spcPts val="400"/>
              </a:spcBef>
            </a:pPr>
            <a:endParaRPr lang="en-US" sz="1500" dirty="0"/>
          </a:p>
          <a:p>
            <a:pPr eaLnBrk="1" hangingPunct="1">
              <a:spcBef>
                <a:spcPts val="400"/>
              </a:spcBef>
            </a:pPr>
            <a:r>
              <a:rPr lang="en-US" sz="900" dirty="0"/>
              <a:t>* Data on file</a:t>
            </a:r>
          </a:p>
        </p:txBody>
      </p:sp>
      <p:pic>
        <p:nvPicPr>
          <p:cNvPr id="48131" name="Picture 5" descr="CTAG.LOGO.LN2C.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txBox="1">
            <a:spLocks/>
          </p:cNvSpPr>
          <p:nvPr/>
        </p:nvSpPr>
        <p:spPr bwMode="auto">
          <a:xfrm>
            <a:off x="369888" y="363538"/>
            <a:ext cx="8164512" cy="87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Table of contents</a:t>
            </a:r>
            <a:endParaRPr lang="en-US" sz="2300"/>
          </a:p>
        </p:txBody>
      </p:sp>
      <p:sp>
        <p:nvSpPr>
          <p:cNvPr id="5" name="TextBox 4"/>
          <p:cNvSpPr txBox="1"/>
          <p:nvPr/>
        </p:nvSpPr>
        <p:spPr>
          <a:xfrm>
            <a:off x="369888" y="1428750"/>
            <a:ext cx="7529512" cy="3375283"/>
          </a:xfrm>
          <a:prstGeom prst="rect">
            <a:avLst/>
          </a:prstGeom>
          <a:noFill/>
        </p:spPr>
        <p:txBody>
          <a:bodyPr>
            <a:spAutoFit/>
          </a:bodyPr>
          <a:lstStyle/>
          <a:p>
            <a:pPr marL="182880" indent="-182880">
              <a:spcBef>
                <a:spcPts val="600"/>
              </a:spcBef>
              <a:buFont typeface="Arial"/>
              <a:buChar char="•"/>
              <a:defRPr/>
            </a:pPr>
            <a:r>
              <a:rPr lang="en-US" sz="1500" b="1" dirty="0"/>
              <a:t>The science behind the Conformable </a:t>
            </a:r>
            <a:br>
              <a:rPr lang="en-US" sz="1500" b="1" dirty="0"/>
            </a:br>
            <a:r>
              <a:rPr lang="en-US" sz="1500" b="1" dirty="0"/>
              <a:t>GORE</a:t>
            </a:r>
            <a:r>
              <a:rPr lang="en-US" sz="1500" b="1" baseline="30000" dirty="0"/>
              <a:t>®</a:t>
            </a:r>
            <a:r>
              <a:rPr lang="en-US" sz="1500" b="1" dirty="0"/>
              <a:t> TAG</a:t>
            </a:r>
            <a:r>
              <a:rPr lang="en-US" sz="1500" b="1" baseline="30000" dirty="0"/>
              <a:t>®</a:t>
            </a:r>
            <a:r>
              <a:rPr lang="en-US" sz="1500" b="1" dirty="0"/>
              <a:t> Thoracic Endoprosthesis</a:t>
            </a:r>
          </a:p>
          <a:p>
            <a:pPr marL="182880" indent="-182880">
              <a:spcBef>
                <a:spcPts val="600"/>
              </a:spcBef>
              <a:buFont typeface="Arial"/>
              <a:buChar char="•"/>
              <a:defRPr/>
            </a:pPr>
            <a:r>
              <a:rPr lang="en-US" sz="1500" b="1" dirty="0"/>
              <a:t>Device attributes</a:t>
            </a:r>
          </a:p>
          <a:p>
            <a:pPr marL="365760" indent="-182880">
              <a:spcBef>
                <a:spcPts val="200"/>
              </a:spcBef>
              <a:buFont typeface="Lucida Grande"/>
              <a:buChar char="–"/>
              <a:defRPr/>
            </a:pPr>
            <a:r>
              <a:rPr lang="en-US" sz="1500" dirty="0"/>
              <a:t>Partially uncovered stent 	</a:t>
            </a:r>
          </a:p>
          <a:p>
            <a:pPr marL="365760" indent="-182880">
              <a:spcBef>
                <a:spcPts val="200"/>
              </a:spcBef>
              <a:buFont typeface="Lucida Grande"/>
              <a:buChar char="–"/>
              <a:defRPr/>
            </a:pPr>
            <a:r>
              <a:rPr lang="en-US" sz="1500" dirty="0"/>
              <a:t>Radial force </a:t>
            </a:r>
          </a:p>
          <a:p>
            <a:pPr marL="365760" indent="-182880">
              <a:spcBef>
                <a:spcPts val="200"/>
              </a:spcBef>
              <a:buFont typeface="Lucida Grande"/>
              <a:buChar char="–"/>
              <a:defRPr/>
            </a:pPr>
            <a:r>
              <a:rPr lang="en-US" sz="1500" dirty="0"/>
              <a:t>Oversizing window</a:t>
            </a:r>
            <a:endParaRPr lang="en-US" sz="1500" b="1" dirty="0"/>
          </a:p>
          <a:p>
            <a:pPr marL="182880" indent="-182880">
              <a:spcBef>
                <a:spcPts val="600"/>
              </a:spcBef>
              <a:buFont typeface="Arial"/>
              <a:buChar char="•"/>
              <a:defRPr/>
            </a:pPr>
            <a:r>
              <a:rPr lang="en-US" sz="1500" b="1" dirty="0"/>
              <a:t>Now FDA approved for dissection</a:t>
            </a:r>
          </a:p>
          <a:p>
            <a:pPr marL="365760" indent="-182880">
              <a:spcBef>
                <a:spcPts val="200"/>
              </a:spcBef>
              <a:buFont typeface="Lucida Grande"/>
              <a:buChar char="–"/>
              <a:defRPr/>
            </a:pPr>
            <a:r>
              <a:rPr lang="en-US" sz="1500" dirty="0"/>
              <a:t>Clinical studies</a:t>
            </a:r>
          </a:p>
          <a:p>
            <a:pPr marL="365760" indent="-182880">
              <a:spcBef>
                <a:spcPts val="200"/>
              </a:spcBef>
              <a:buFont typeface="Lucida Grande"/>
              <a:buChar char="–"/>
              <a:defRPr/>
            </a:pPr>
            <a:r>
              <a:rPr lang="en-US" sz="1500" dirty="0"/>
              <a:t>Treatment considerations</a:t>
            </a:r>
            <a:endParaRPr lang="en-US" sz="1500" b="1" dirty="0"/>
          </a:p>
          <a:p>
            <a:pPr marL="182880" indent="-182880">
              <a:spcBef>
                <a:spcPts val="600"/>
              </a:spcBef>
              <a:buFont typeface="Arial"/>
              <a:buChar char="•"/>
              <a:defRPr/>
            </a:pPr>
            <a:r>
              <a:rPr lang="en-US" sz="1500" b="1" dirty="0"/>
              <a:t>Features and benefits</a:t>
            </a:r>
          </a:p>
          <a:p>
            <a:pPr marL="182880" indent="-182880">
              <a:spcBef>
                <a:spcPts val="600"/>
              </a:spcBef>
              <a:buFont typeface="Arial"/>
              <a:buChar char="•"/>
              <a:defRPr/>
            </a:pPr>
            <a:r>
              <a:rPr lang="en-US" sz="1500" b="1" dirty="0"/>
              <a:t>Required ancillary devices</a:t>
            </a:r>
          </a:p>
          <a:p>
            <a:pPr marL="182880" indent="-182880">
              <a:spcBef>
                <a:spcPts val="600"/>
              </a:spcBef>
              <a:buFont typeface="Arial"/>
              <a:buChar char="•"/>
              <a:defRPr/>
            </a:pPr>
            <a:r>
              <a:rPr lang="en-US" sz="1500" b="1" dirty="0"/>
              <a:t>Summary</a:t>
            </a:r>
            <a:endParaRPr lang="en-US" sz="1500" dirty="0"/>
          </a:p>
        </p:txBody>
      </p:sp>
      <p:pic>
        <p:nvPicPr>
          <p:cNvPr id="9219" name="Picture 5" descr="CTAG.LOGO.LN2C.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3"/>
          <p:cNvSpPr txBox="1">
            <a:spLocks noChangeArrowheads="1"/>
          </p:cNvSpPr>
          <p:nvPr/>
        </p:nvSpPr>
        <p:spPr bwMode="auto">
          <a:xfrm>
            <a:off x="369888" y="4973638"/>
            <a:ext cx="6154737"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dirty="0"/>
              <a:t>Required ancillary devices</a:t>
            </a:r>
          </a:p>
        </p:txBody>
      </p:sp>
      <p:pic>
        <p:nvPicPr>
          <p:cNvPr id="491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438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5"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txBox="1">
            <a:spLocks/>
          </p:cNvSpPr>
          <p:nvPr/>
        </p:nvSpPr>
        <p:spPr bwMode="auto">
          <a:xfrm>
            <a:off x="369888" y="354013"/>
            <a:ext cx="8059737"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GORE</a:t>
            </a:r>
            <a:r>
              <a:rPr lang="en-US" sz="2300" b="1" baseline="30000"/>
              <a:t>®</a:t>
            </a:r>
            <a:r>
              <a:rPr lang="en-US" sz="2300" b="1"/>
              <a:t> Tri-Lobe Balloon Catheter</a:t>
            </a:r>
            <a:endParaRPr lang="en-US" sz="2300" b="1" i="1"/>
          </a:p>
        </p:txBody>
      </p:sp>
      <p:sp>
        <p:nvSpPr>
          <p:cNvPr id="3" name="TextBox 3"/>
          <p:cNvSpPr txBox="1">
            <a:spLocks noChangeArrowheads="1"/>
          </p:cNvSpPr>
          <p:nvPr/>
        </p:nvSpPr>
        <p:spPr bwMode="auto">
          <a:xfrm>
            <a:off x="369887" y="1428750"/>
            <a:ext cx="5000625" cy="5114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82563"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spcBef>
                <a:spcPts val="400"/>
              </a:spcBef>
              <a:buFont typeface="Arial" charset="0"/>
              <a:buChar char="•"/>
              <a:defRPr/>
            </a:pPr>
            <a:r>
              <a:rPr lang="en-US" sz="1500" dirty="0"/>
              <a:t>Unique design allows continuous blood flow around the lobes while inflated</a:t>
            </a:r>
            <a:r>
              <a:rPr lang="en-US" sz="1500" baseline="30000" dirty="0"/>
              <a:t>1</a:t>
            </a:r>
          </a:p>
          <a:p>
            <a:pPr eaLnBrk="1" hangingPunct="1">
              <a:spcBef>
                <a:spcPts val="400"/>
              </a:spcBef>
              <a:buFont typeface="Arial" charset="0"/>
              <a:buChar char="•"/>
              <a:defRPr/>
            </a:pPr>
            <a:r>
              <a:rPr lang="en-US" sz="1500" dirty="0"/>
              <a:t>Decreased hemodynamic pressure on the inflated balloons with approximately 80% of flow for distal perfusion</a:t>
            </a:r>
            <a:r>
              <a:rPr lang="en-US" sz="1500" baseline="30000" dirty="0"/>
              <a:t>2</a:t>
            </a:r>
            <a:r>
              <a:rPr lang="en-US" sz="1500" dirty="0"/>
              <a:t>   </a:t>
            </a:r>
          </a:p>
          <a:p>
            <a:pPr eaLnBrk="1" hangingPunct="1">
              <a:spcBef>
                <a:spcPts val="400"/>
              </a:spcBef>
              <a:buFont typeface="Arial" charset="0"/>
              <a:buChar char="•"/>
              <a:defRPr/>
            </a:pPr>
            <a:r>
              <a:rPr lang="en-US" sz="1500" dirty="0"/>
              <a:t>Minimizes potential for </a:t>
            </a:r>
            <a:r>
              <a:rPr lang="en-US" sz="1500" dirty="0" err="1"/>
              <a:t>endoprosthesis</a:t>
            </a:r>
            <a:r>
              <a:rPr lang="en-US" sz="1500" dirty="0"/>
              <a:t> movement </a:t>
            </a:r>
            <a:br>
              <a:rPr lang="en-US" sz="1500" dirty="0"/>
            </a:br>
            <a:r>
              <a:rPr lang="en-US" sz="1500" dirty="0"/>
              <a:t>and blood pressure spikes post deployment due to significantly reduced hemodynamic pressures</a:t>
            </a:r>
            <a:r>
              <a:rPr lang="en-US" sz="1500" baseline="30000" dirty="0"/>
              <a:t>1</a:t>
            </a:r>
          </a:p>
          <a:p>
            <a:pPr eaLnBrk="1" hangingPunct="1">
              <a:spcBef>
                <a:spcPts val="400"/>
              </a:spcBef>
              <a:buFont typeface="Arial" charset="0"/>
              <a:buChar char="•"/>
              <a:defRPr/>
            </a:pPr>
            <a:r>
              <a:rPr lang="en-US" sz="1500" dirty="0"/>
              <a:t>Rapid, uniform, and simultaneous inflation and deflation</a:t>
            </a:r>
            <a:r>
              <a:rPr lang="en-US" sz="1500" baseline="30000" dirty="0"/>
              <a:t>3</a:t>
            </a:r>
          </a:p>
          <a:p>
            <a:pPr eaLnBrk="1" hangingPunct="1">
              <a:spcBef>
                <a:spcPts val="400"/>
              </a:spcBef>
              <a:buFont typeface="Arial" charset="0"/>
              <a:buChar char="•"/>
              <a:defRPr/>
            </a:pPr>
            <a:r>
              <a:rPr lang="en-US" sz="1500" dirty="0"/>
              <a:t>Inflation diameters of 16–42 mm</a:t>
            </a:r>
          </a:p>
          <a:p>
            <a:pPr marL="0" indent="0" eaLnBrk="1" hangingPunct="1">
              <a:spcBef>
                <a:spcPts val="600"/>
              </a:spcBef>
              <a:defRPr/>
            </a:pPr>
            <a:r>
              <a:rPr lang="en-US" sz="1500" b="1" dirty="0"/>
              <a:t>Two sizes:</a:t>
            </a:r>
          </a:p>
          <a:p>
            <a:pPr marL="182880" indent="-182880" eaLnBrk="1" hangingPunct="1">
              <a:spcBef>
                <a:spcPts val="400"/>
              </a:spcBef>
              <a:buFont typeface="Arial"/>
              <a:buChar char="•"/>
              <a:defRPr/>
            </a:pPr>
            <a:r>
              <a:rPr lang="en-US" sz="1500" dirty="0"/>
              <a:t>Small (16–34 mm aortic diameter)</a:t>
            </a:r>
          </a:p>
          <a:p>
            <a:pPr marL="182880" indent="-182880" eaLnBrk="1" hangingPunct="1">
              <a:spcBef>
                <a:spcPts val="400"/>
              </a:spcBef>
              <a:buFont typeface="Arial"/>
              <a:buChar char="•"/>
              <a:defRPr/>
            </a:pPr>
            <a:r>
              <a:rPr lang="en-US" sz="1500" dirty="0"/>
              <a:t>Large (26–42 mm aortic diameter)</a:t>
            </a:r>
          </a:p>
          <a:p>
            <a:pPr marL="182880" indent="-182880" eaLnBrk="1" hangingPunct="1">
              <a:spcBef>
                <a:spcPts val="400"/>
              </a:spcBef>
              <a:buFont typeface="Arial"/>
              <a:buChar char="•"/>
              <a:defRPr/>
            </a:pPr>
            <a:endParaRPr lang="en-US" sz="1500" dirty="0"/>
          </a:p>
          <a:p>
            <a:pPr marL="0" indent="0" eaLnBrk="1" hangingPunct="1">
              <a:spcBef>
                <a:spcPts val="400"/>
              </a:spcBef>
              <a:defRPr/>
            </a:pPr>
            <a:r>
              <a:rPr lang="en-US" sz="900" dirty="0"/>
              <a:t>1. </a:t>
            </a:r>
            <a:r>
              <a:rPr lang="en-US" sz="900" dirty="0" err="1"/>
              <a:t>Gendron</a:t>
            </a:r>
            <a:r>
              <a:rPr lang="en-US" sz="900" dirty="0"/>
              <a:t> M. </a:t>
            </a:r>
            <a:r>
              <a:rPr lang="en-US" sz="900" i="1" dirty="0"/>
              <a:t>Simulated Use Testing of Aortic Balloon Catheter for Design Verification –     </a:t>
            </a:r>
            <a:br>
              <a:rPr lang="en-US" sz="900" i="1" dirty="0"/>
            </a:br>
            <a:r>
              <a:rPr lang="en-US" sz="900" i="1" dirty="0"/>
              <a:t>    Final Amendment.</a:t>
            </a:r>
            <a:r>
              <a:rPr lang="en-US" sz="900" dirty="0"/>
              <a:t> Flagstaff, AZ: W. L. Gore &amp; Associates, Inc; 2008. [Work plan]. MD39672.</a:t>
            </a:r>
          </a:p>
          <a:p>
            <a:pPr marL="0" indent="0" eaLnBrk="1" hangingPunct="1">
              <a:spcBef>
                <a:spcPts val="400"/>
              </a:spcBef>
              <a:defRPr/>
            </a:pPr>
            <a:r>
              <a:rPr lang="en-US" sz="900" dirty="0"/>
              <a:t>2. </a:t>
            </a:r>
            <a:r>
              <a:rPr lang="en-US" sz="900" dirty="0" err="1"/>
              <a:t>Bloss</a:t>
            </a:r>
            <a:r>
              <a:rPr lang="en-US" sz="900" dirty="0"/>
              <a:t> R, Krall B.</a:t>
            </a:r>
            <a:r>
              <a:rPr lang="en-US" sz="900" i="1" dirty="0"/>
              <a:t> Balloon Testing on Pulse Duplicator</a:t>
            </a:r>
            <a:r>
              <a:rPr lang="en-US" sz="900" dirty="0"/>
              <a:t>. Flagstaff, AZ: W. L. Gore &amp; Associates, </a:t>
            </a:r>
            <a:br>
              <a:rPr lang="en-US" sz="900" dirty="0"/>
            </a:br>
            <a:r>
              <a:rPr lang="en-US" sz="900" dirty="0"/>
              <a:t>    Inc; 2009. [Technology notebook]. 1088.</a:t>
            </a:r>
          </a:p>
          <a:p>
            <a:pPr marL="0" indent="0" eaLnBrk="1" hangingPunct="1">
              <a:spcBef>
                <a:spcPts val="400"/>
              </a:spcBef>
              <a:defRPr/>
            </a:pPr>
            <a:r>
              <a:rPr lang="en-US" sz="900" dirty="0"/>
              <a:t>3. </a:t>
            </a:r>
            <a:r>
              <a:rPr lang="en-US" sz="900" dirty="0" err="1"/>
              <a:t>Nilson</a:t>
            </a:r>
            <a:r>
              <a:rPr lang="en-US" sz="900" dirty="0"/>
              <a:t> T. </a:t>
            </a:r>
            <a:r>
              <a:rPr lang="en-US" sz="900" i="1" dirty="0"/>
              <a:t>Balloon Testing of Aortic Balloon Catheter (ABC) for Design Verification (DV)</a:t>
            </a:r>
            <a:r>
              <a:rPr lang="en-US" sz="900" dirty="0"/>
              <a:t>.       </a:t>
            </a:r>
            <a:br>
              <a:rPr lang="en-US" sz="900" dirty="0"/>
            </a:br>
            <a:r>
              <a:rPr lang="en-US" sz="900" dirty="0"/>
              <a:t>    Flagstaff, AZ: W. L. Gore &amp; Associates, Inc; 2007. [Work plan]. MD40026.</a:t>
            </a:r>
          </a:p>
        </p:txBody>
      </p:sp>
      <p:pic>
        <p:nvPicPr>
          <p:cNvPr id="50179" name="Picture 3" descr="TLBC01766.RGB-c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45100" y="1514475"/>
            <a:ext cx="3433763"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0"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3"/>
          <p:cNvSpPr txBox="1">
            <a:spLocks noChangeArrowheads="1"/>
          </p:cNvSpPr>
          <p:nvPr/>
        </p:nvSpPr>
        <p:spPr bwMode="auto">
          <a:xfrm>
            <a:off x="369888" y="1428750"/>
            <a:ext cx="702945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2563"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400"/>
              </a:spcBef>
              <a:buFont typeface="Arial" charset="0"/>
              <a:buChar char="•"/>
            </a:pPr>
            <a:r>
              <a:rPr lang="en-US" sz="1500"/>
              <a:t>Recommended inflation volume based on aortic diameter</a:t>
            </a:r>
          </a:p>
        </p:txBody>
      </p:sp>
      <p:pic>
        <p:nvPicPr>
          <p:cNvPr id="51202"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28331" y="1767860"/>
            <a:ext cx="8260058" cy="462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Title 1"/>
          <p:cNvSpPr txBox="1">
            <a:spLocks/>
          </p:cNvSpPr>
          <p:nvPr/>
        </p:nvSpPr>
        <p:spPr bwMode="auto">
          <a:xfrm>
            <a:off x="369888" y="354013"/>
            <a:ext cx="8059737"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GORE</a:t>
            </a:r>
            <a:r>
              <a:rPr lang="en-US" sz="2300" b="1" baseline="30000"/>
              <a:t>®</a:t>
            </a:r>
            <a:r>
              <a:rPr lang="en-US" sz="2300" b="1"/>
              <a:t> Tri-Lobe Balloon Catheter</a:t>
            </a:r>
            <a:endParaRPr lang="en-US" sz="2300" b="1" i="1"/>
          </a:p>
        </p:txBody>
      </p:sp>
      <p:pic>
        <p:nvPicPr>
          <p:cNvPr id="51204"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txBox="1">
            <a:spLocks/>
          </p:cNvSpPr>
          <p:nvPr/>
        </p:nvSpPr>
        <p:spPr bwMode="auto">
          <a:xfrm>
            <a:off x="369888" y="354013"/>
            <a:ext cx="8162925"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GORE</a:t>
            </a:r>
            <a:r>
              <a:rPr lang="en-US" sz="2300" b="1" baseline="30000" dirty="0"/>
              <a:t>®</a:t>
            </a:r>
            <a:r>
              <a:rPr lang="en-US" sz="2300" b="1" dirty="0"/>
              <a:t> </a:t>
            </a:r>
            <a:r>
              <a:rPr lang="en-US" sz="2300" b="1" dirty="0" err="1"/>
              <a:t>DrySeal</a:t>
            </a:r>
            <a:r>
              <a:rPr lang="en-US" sz="2300" b="1" dirty="0"/>
              <a:t> Flex Introducer Sheath</a:t>
            </a:r>
            <a:endParaRPr lang="en-US" sz="2300" b="1" i="1" dirty="0"/>
          </a:p>
        </p:txBody>
      </p:sp>
      <p:sp>
        <p:nvSpPr>
          <p:cNvPr id="52226" name="TextBox 3"/>
          <p:cNvSpPr txBox="1">
            <a:spLocks noChangeArrowheads="1"/>
          </p:cNvSpPr>
          <p:nvPr/>
        </p:nvSpPr>
        <p:spPr bwMode="auto">
          <a:xfrm>
            <a:off x="369887" y="1428750"/>
            <a:ext cx="5683780" cy="1682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82563"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400"/>
              </a:spcBef>
              <a:buFont typeface="Arial" charset="0"/>
              <a:buChar char="•"/>
            </a:pPr>
            <a:r>
              <a:rPr lang="en-US" sz="1500" dirty="0"/>
              <a:t>Distinct combination of enhanced flexibility and kink resistance</a:t>
            </a:r>
          </a:p>
          <a:p>
            <a:pPr eaLnBrk="1" hangingPunct="1">
              <a:spcBef>
                <a:spcPts val="400"/>
              </a:spcBef>
              <a:buFont typeface="Arial" charset="0"/>
              <a:buChar char="•"/>
            </a:pPr>
            <a:r>
              <a:rPr lang="en-US" sz="1500" dirty="0"/>
              <a:t>Optimized profile with decreased sheath wall thickness for larger inner diameter and decreased outer diameter</a:t>
            </a:r>
          </a:p>
          <a:p>
            <a:pPr eaLnBrk="1" hangingPunct="1">
              <a:spcBef>
                <a:spcPts val="400"/>
              </a:spcBef>
              <a:buFont typeface="Arial" charset="0"/>
              <a:buChar char="•"/>
            </a:pPr>
            <a:r>
              <a:rPr lang="en-US" sz="1500" dirty="0"/>
              <a:t>Smooth </a:t>
            </a:r>
            <a:r>
              <a:rPr lang="en-US" sz="1500" dirty="0" err="1"/>
              <a:t>guidewire</a:t>
            </a:r>
            <a:r>
              <a:rPr lang="en-US" sz="1500" dirty="0"/>
              <a:t> to dilator transition</a:t>
            </a:r>
          </a:p>
          <a:p>
            <a:pPr eaLnBrk="1" hangingPunct="1">
              <a:spcBef>
                <a:spcPts val="400"/>
              </a:spcBef>
              <a:buFont typeface="Arial" charset="0"/>
              <a:buChar char="•"/>
            </a:pPr>
            <a:r>
              <a:rPr lang="en-US" sz="1500" dirty="0"/>
              <a:t>Locking dilator for ease of insertion</a:t>
            </a:r>
          </a:p>
          <a:p>
            <a:pPr eaLnBrk="1" hangingPunct="1">
              <a:spcBef>
                <a:spcPts val="400"/>
              </a:spcBef>
              <a:buFont typeface="Arial" charset="0"/>
              <a:buChar char="•"/>
            </a:pPr>
            <a:r>
              <a:rPr lang="en-US" sz="1500" dirty="0"/>
              <a:t>Excellent sheath lubricity</a:t>
            </a:r>
          </a:p>
        </p:txBody>
      </p:sp>
      <p:pic>
        <p:nvPicPr>
          <p:cNvPr id="52227"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062518" y="1503363"/>
            <a:ext cx="2617017" cy="1898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8"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7136" y="3471333"/>
            <a:ext cx="6442335" cy="2235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9" name="Picture 5" descr="CTAG.LOGO.LN2C.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3"/>
          <p:cNvSpPr txBox="1">
            <a:spLocks noChangeArrowheads="1"/>
          </p:cNvSpPr>
          <p:nvPr/>
        </p:nvSpPr>
        <p:spPr bwMode="auto">
          <a:xfrm>
            <a:off x="369888" y="4973638"/>
            <a:ext cx="6154737"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a:t>Summary</a:t>
            </a:r>
          </a:p>
        </p:txBody>
      </p:sp>
      <p:pic>
        <p:nvPicPr>
          <p:cNvPr id="532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438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1"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txBox="1">
            <a:spLocks/>
          </p:cNvSpPr>
          <p:nvPr/>
        </p:nvSpPr>
        <p:spPr bwMode="auto">
          <a:xfrm>
            <a:off x="369888" y="354013"/>
            <a:ext cx="8096250"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Summary</a:t>
            </a:r>
            <a:endParaRPr lang="en-US" sz="2300" b="1" i="1"/>
          </a:p>
        </p:txBody>
      </p:sp>
      <p:sp>
        <p:nvSpPr>
          <p:cNvPr id="54274" name="TextBox 3"/>
          <p:cNvSpPr txBox="1">
            <a:spLocks noChangeArrowheads="1"/>
          </p:cNvSpPr>
          <p:nvPr/>
        </p:nvSpPr>
        <p:spPr bwMode="auto">
          <a:xfrm>
            <a:off x="369888" y="1438275"/>
            <a:ext cx="7918450" cy="309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2563"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600"/>
              </a:spcBef>
              <a:buFont typeface="Arial" charset="0"/>
              <a:buChar char="•"/>
            </a:pPr>
            <a:r>
              <a:rPr lang="en-US" sz="1500" dirty="0"/>
              <a:t>Conformable GORE</a:t>
            </a:r>
            <a:r>
              <a:rPr lang="en-US" sz="1500" baseline="30000" dirty="0"/>
              <a:t>®</a:t>
            </a:r>
            <a:r>
              <a:rPr lang="en-US" sz="1500" dirty="0"/>
              <a:t> TAG</a:t>
            </a:r>
            <a:r>
              <a:rPr lang="en-US" sz="1500" baseline="30000" dirty="0"/>
              <a:t>®</a:t>
            </a:r>
            <a:r>
              <a:rPr lang="en-US" sz="1500" dirty="0"/>
              <a:t> Device is the first thoracic stent graft approved in the U.S. to treat aneurysms, transections, and Type B dissections</a:t>
            </a:r>
          </a:p>
          <a:p>
            <a:pPr eaLnBrk="1" hangingPunct="1">
              <a:spcBef>
                <a:spcPts val="600"/>
              </a:spcBef>
              <a:buFont typeface="Arial" charset="0"/>
              <a:buChar char="•"/>
            </a:pPr>
            <a:r>
              <a:rPr lang="en-US" sz="1500" dirty="0"/>
              <a:t>Engineered to maintain performance and durability of the GORE</a:t>
            </a:r>
            <a:r>
              <a:rPr lang="en-US" sz="1500" baseline="30000" dirty="0"/>
              <a:t>®</a:t>
            </a:r>
            <a:r>
              <a:rPr lang="en-US" sz="1500" dirty="0"/>
              <a:t> TAG</a:t>
            </a:r>
            <a:r>
              <a:rPr lang="en-US" sz="1500" baseline="30000" dirty="0"/>
              <a:t>®</a:t>
            </a:r>
            <a:r>
              <a:rPr lang="en-US" sz="1500" dirty="0"/>
              <a:t> Device</a:t>
            </a:r>
          </a:p>
          <a:p>
            <a:pPr eaLnBrk="1" hangingPunct="1">
              <a:spcBef>
                <a:spcPts val="600"/>
              </a:spcBef>
              <a:buFont typeface="Arial" charset="0"/>
              <a:buChar char="•"/>
            </a:pPr>
            <a:r>
              <a:rPr lang="en-US" sz="1500" dirty="0"/>
              <a:t>Each device diameter is engineered for the expected anatomic and physiologic environment associated with a given treatment range</a:t>
            </a:r>
          </a:p>
          <a:p>
            <a:pPr eaLnBrk="1" hangingPunct="1">
              <a:spcBef>
                <a:spcPts val="600"/>
              </a:spcBef>
              <a:buFont typeface="Arial" charset="0"/>
              <a:buChar char="•"/>
            </a:pPr>
            <a:r>
              <a:rPr lang="en-US" sz="1500" dirty="0"/>
              <a:t>Expanded sizes to treat a wide range of thoracic aortas between 16–42 mm</a:t>
            </a:r>
          </a:p>
          <a:p>
            <a:pPr eaLnBrk="1" hangingPunct="1">
              <a:spcBef>
                <a:spcPts val="600"/>
              </a:spcBef>
              <a:buFont typeface="Arial" charset="0"/>
              <a:buChar char="•"/>
            </a:pPr>
            <a:r>
              <a:rPr lang="en-US" sz="1500" dirty="0"/>
              <a:t>Engineered to be conformable and compression resistant in 6–33% oversizing conditions</a:t>
            </a:r>
          </a:p>
          <a:p>
            <a:pPr eaLnBrk="1" hangingPunct="1">
              <a:spcBef>
                <a:spcPts val="600"/>
              </a:spcBef>
              <a:buFont typeface="Arial" charset="0"/>
              <a:buChar char="•"/>
            </a:pPr>
            <a:r>
              <a:rPr lang="en-US" sz="1500" dirty="0"/>
              <a:t>Physician can select oversizing based on patient anatomy for optimal conformability and customized radial fit</a:t>
            </a:r>
          </a:p>
          <a:p>
            <a:pPr eaLnBrk="1" hangingPunct="1">
              <a:spcBef>
                <a:spcPts val="600"/>
              </a:spcBef>
              <a:buFont typeface="Arial" charset="0"/>
              <a:buChar char="•"/>
            </a:pPr>
            <a:r>
              <a:rPr lang="en-US" sz="1500" dirty="0"/>
              <a:t>Off-the-shelf tapered designs provide physicians with more options to match the </a:t>
            </a:r>
            <a:r>
              <a:rPr lang="en-US" sz="1500" dirty="0" err="1"/>
              <a:t>endograft</a:t>
            </a:r>
            <a:r>
              <a:rPr lang="en-US" sz="1500" dirty="0"/>
              <a:t> to the individual patient anatomy</a:t>
            </a:r>
          </a:p>
        </p:txBody>
      </p:sp>
      <p:pic>
        <p:nvPicPr>
          <p:cNvPr id="54275" name="Picture 5" descr="CTAG.LOGO.LN2C.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txBox="1">
            <a:spLocks/>
          </p:cNvSpPr>
          <p:nvPr/>
        </p:nvSpPr>
        <p:spPr bwMode="auto">
          <a:xfrm>
            <a:off x="369888" y="354013"/>
            <a:ext cx="7880350"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dirty="0"/>
              <a:t>Pioneering TEVAR therapy</a:t>
            </a:r>
            <a:endParaRPr lang="en-US" sz="2300" b="1" i="1" dirty="0"/>
          </a:p>
        </p:txBody>
      </p:sp>
      <p:pic>
        <p:nvPicPr>
          <p:cNvPr id="55298"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69888" y="1503363"/>
            <a:ext cx="8351930" cy="3839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9"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p:cNvSpPr/>
          <p:nvPr/>
        </p:nvSpPr>
        <p:spPr>
          <a:xfrm>
            <a:off x="-52388" y="4167188"/>
            <a:ext cx="9247188" cy="269081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63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78663" y="4525963"/>
            <a:ext cx="1828800" cy="200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3"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9900" y="4167585"/>
            <a:ext cx="4200525" cy="2450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438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TextBox 4"/>
          <p:cNvSpPr txBox="1">
            <a:spLocks noChangeArrowheads="1"/>
          </p:cNvSpPr>
          <p:nvPr/>
        </p:nvSpPr>
        <p:spPr bwMode="auto">
          <a:xfrm>
            <a:off x="369888" y="4976813"/>
            <a:ext cx="6154737"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a:t>The science behind the Conformable </a:t>
            </a:r>
            <a:br>
              <a:rPr lang="en-US" sz="2200" b="1"/>
            </a:br>
            <a:r>
              <a:rPr lang="en-US" sz="2200" b="1"/>
              <a:t>GORE</a:t>
            </a:r>
            <a:r>
              <a:rPr lang="en-US" sz="2200" b="1" baseline="30000"/>
              <a:t>®</a:t>
            </a:r>
            <a:r>
              <a:rPr lang="en-US" sz="2200" b="1"/>
              <a:t> TAG</a:t>
            </a:r>
            <a:r>
              <a:rPr lang="en-US" sz="2200" b="1" baseline="30000"/>
              <a:t>®</a:t>
            </a:r>
            <a:r>
              <a:rPr lang="en-US" sz="2200" b="1"/>
              <a:t> Thoracic Endoprosthesis</a:t>
            </a:r>
          </a:p>
        </p:txBody>
      </p:sp>
      <p:pic>
        <p:nvPicPr>
          <p:cNvPr id="10243"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txBox="1">
            <a:spLocks/>
          </p:cNvSpPr>
          <p:nvPr/>
        </p:nvSpPr>
        <p:spPr bwMode="auto">
          <a:xfrm>
            <a:off x="369888" y="354013"/>
            <a:ext cx="81057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Extensive research behind the design</a:t>
            </a:r>
            <a:endParaRPr lang="en-US" sz="2300"/>
          </a:p>
        </p:txBody>
      </p:sp>
      <p:sp>
        <p:nvSpPr>
          <p:cNvPr id="6" name="TextBox 5"/>
          <p:cNvSpPr txBox="1"/>
          <p:nvPr/>
        </p:nvSpPr>
        <p:spPr>
          <a:xfrm>
            <a:off x="369888" y="1423988"/>
            <a:ext cx="4217987" cy="3246437"/>
          </a:xfrm>
          <a:prstGeom prst="rect">
            <a:avLst/>
          </a:prstGeom>
          <a:noFill/>
        </p:spPr>
        <p:txBody>
          <a:bodyPr>
            <a:spAutoFit/>
          </a:bodyPr>
          <a:lstStyle/>
          <a:p>
            <a:pPr>
              <a:spcBef>
                <a:spcPts val="600"/>
              </a:spcBef>
              <a:defRPr/>
            </a:pPr>
            <a:r>
              <a:rPr lang="en-US" sz="1500" b="1" dirty="0"/>
              <a:t>Design input from the GORE</a:t>
            </a:r>
            <a:r>
              <a:rPr lang="en-US" sz="1500" b="1" baseline="30000" dirty="0"/>
              <a:t>®</a:t>
            </a:r>
            <a:r>
              <a:rPr lang="en-US" sz="1500" b="1" dirty="0"/>
              <a:t> TAG</a:t>
            </a:r>
            <a:r>
              <a:rPr lang="en-US" sz="1500" b="1" baseline="30000" dirty="0"/>
              <a:t>®</a:t>
            </a:r>
            <a:r>
              <a:rPr lang="en-US" sz="1500" b="1" dirty="0"/>
              <a:t> Thoracic Endoprosthesis</a:t>
            </a:r>
          </a:p>
          <a:p>
            <a:pPr marL="182880" indent="-182880">
              <a:spcBef>
                <a:spcPts val="600"/>
              </a:spcBef>
              <a:buFont typeface="Arial"/>
              <a:buChar char="•"/>
              <a:defRPr/>
            </a:pPr>
            <a:r>
              <a:rPr lang="en-US" sz="1500" dirty="0"/>
              <a:t>Maintain the established performance and durability of the GORE</a:t>
            </a:r>
            <a:r>
              <a:rPr lang="en-US" sz="1500" baseline="30000" dirty="0"/>
              <a:t>®</a:t>
            </a:r>
            <a:r>
              <a:rPr lang="en-US" sz="1500" dirty="0"/>
              <a:t> TAG</a:t>
            </a:r>
            <a:r>
              <a:rPr lang="en-US" sz="1500" baseline="30000" dirty="0"/>
              <a:t>®</a:t>
            </a:r>
            <a:r>
              <a:rPr lang="en-US" sz="1500" dirty="0"/>
              <a:t> Device</a:t>
            </a:r>
          </a:p>
          <a:p>
            <a:pPr>
              <a:spcBef>
                <a:spcPts val="600"/>
              </a:spcBef>
              <a:defRPr/>
            </a:pPr>
            <a:r>
              <a:rPr lang="en-US" sz="1500" b="1" dirty="0"/>
              <a:t>Research to support the enhanced conformable design</a:t>
            </a:r>
          </a:p>
          <a:p>
            <a:pPr marL="182880" indent="-182880">
              <a:spcBef>
                <a:spcPts val="600"/>
              </a:spcBef>
              <a:buFont typeface="Arial"/>
              <a:buChar char="•"/>
              <a:defRPr/>
            </a:pPr>
            <a:r>
              <a:rPr lang="en-US" sz="1500" dirty="0"/>
              <a:t>Peak blood flow velocity in the thoracic aorta varies dramatically with patient age</a:t>
            </a:r>
          </a:p>
          <a:p>
            <a:pPr marL="182880" indent="-182880">
              <a:spcBef>
                <a:spcPts val="600"/>
              </a:spcBef>
              <a:buFont typeface="Arial"/>
              <a:buChar char="•"/>
              <a:defRPr/>
            </a:pPr>
            <a:r>
              <a:rPr lang="en-US" sz="1500" dirty="0"/>
              <a:t>Aortic diameters shown to increase with patient age</a:t>
            </a:r>
          </a:p>
          <a:p>
            <a:pPr marL="182880" indent="-182880">
              <a:spcBef>
                <a:spcPts val="600"/>
              </a:spcBef>
              <a:buFont typeface="Arial"/>
              <a:buChar char="•"/>
              <a:defRPr/>
            </a:pPr>
            <a:r>
              <a:rPr lang="en-US" sz="1500" dirty="0"/>
              <a:t>Need for a conformable thoracic endograft to meet a broad range of anatomies</a:t>
            </a:r>
          </a:p>
        </p:txBody>
      </p:sp>
      <p:pic>
        <p:nvPicPr>
          <p:cNvPr id="1126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9525" y="1525588"/>
            <a:ext cx="3521075" cy="314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8"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txBox="1">
            <a:spLocks/>
          </p:cNvSpPr>
          <p:nvPr/>
        </p:nvSpPr>
        <p:spPr bwMode="auto">
          <a:xfrm>
            <a:off x="369888" y="381000"/>
            <a:ext cx="8164512"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Peak blood flow velocity in the thoracic aorta </a:t>
            </a:r>
            <a:br>
              <a:rPr lang="en-US" sz="2300" b="1"/>
            </a:br>
            <a:r>
              <a:rPr lang="en-US" sz="2300" b="1"/>
              <a:t>varies dramatically with patient age</a:t>
            </a:r>
          </a:p>
        </p:txBody>
      </p:sp>
      <p:sp>
        <p:nvSpPr>
          <p:cNvPr id="12290" name="TextBox 3"/>
          <p:cNvSpPr txBox="1">
            <a:spLocks noChangeArrowheads="1"/>
          </p:cNvSpPr>
          <p:nvPr/>
        </p:nvSpPr>
        <p:spPr bwMode="auto">
          <a:xfrm>
            <a:off x="369888" y="1430338"/>
            <a:ext cx="8524875" cy="10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2563"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600"/>
              </a:spcBef>
              <a:buFont typeface="Arial" charset="0"/>
              <a:buChar char="•"/>
            </a:pPr>
            <a:r>
              <a:rPr lang="en-US" sz="1500"/>
              <a:t>Physiologic research studying the peak blood flow velocity in the thoracic aorta helped Gore understand the need for a thoracic endograft to optimize wall apposition and radial force over a wide range of aortic flow velocities</a:t>
            </a:r>
          </a:p>
          <a:p>
            <a:pPr eaLnBrk="1" hangingPunct="1">
              <a:spcBef>
                <a:spcPts val="600"/>
              </a:spcBef>
              <a:buFont typeface="Arial" charset="0"/>
              <a:buChar char="•"/>
            </a:pPr>
            <a:r>
              <a:rPr lang="en-US" sz="1500"/>
              <a:t>Younger patients can have a peak blood flow velocity that is twice that of an older patient</a:t>
            </a:r>
          </a:p>
        </p:txBody>
      </p:sp>
      <p:pic>
        <p:nvPicPr>
          <p:cNvPr id="1229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57200" y="2635001"/>
            <a:ext cx="8437564" cy="3591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3" name="Picture 5" descr="CTAG.LOGO.LN2C.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txBox="1">
            <a:spLocks/>
          </p:cNvSpPr>
          <p:nvPr/>
        </p:nvSpPr>
        <p:spPr bwMode="auto">
          <a:xfrm>
            <a:off x="369888" y="354013"/>
            <a:ext cx="8164512" cy="896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Aortic diameters shown to increase with patient age</a:t>
            </a:r>
            <a:endParaRPr lang="en-US" sz="2300"/>
          </a:p>
        </p:txBody>
      </p:sp>
      <p:sp>
        <p:nvSpPr>
          <p:cNvPr id="13314" name="TextBox 2"/>
          <p:cNvSpPr txBox="1">
            <a:spLocks noChangeArrowheads="1"/>
          </p:cNvSpPr>
          <p:nvPr/>
        </p:nvSpPr>
        <p:spPr bwMode="auto">
          <a:xfrm>
            <a:off x="369888" y="1419225"/>
            <a:ext cx="665956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600"/>
              </a:spcBef>
            </a:pPr>
            <a:r>
              <a:rPr lang="en-US" sz="1600"/>
              <a:t>Anatomical research studying aortic diameters showed that mean thoracic vessel diameter increased with patient age.</a:t>
            </a:r>
          </a:p>
        </p:txBody>
      </p:sp>
      <p:pic>
        <p:nvPicPr>
          <p:cNvPr id="13317" name="Picture 5" descr="CTAG.LOGO.LN2C.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6176" y="2133075"/>
            <a:ext cx="8289524" cy="3591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txBox="1">
            <a:spLocks/>
          </p:cNvSpPr>
          <p:nvPr/>
        </p:nvSpPr>
        <p:spPr bwMode="auto">
          <a:xfrm>
            <a:off x="358775" y="354013"/>
            <a:ext cx="7261225" cy="90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300" b="1"/>
              <a:t>Need for a conformable thoracic endograft </a:t>
            </a:r>
            <a:br>
              <a:rPr lang="en-US" sz="2300" b="1"/>
            </a:br>
            <a:r>
              <a:rPr lang="en-US" sz="2300" b="1"/>
              <a:t>to meet a broad range of anatomies </a:t>
            </a:r>
          </a:p>
        </p:txBody>
      </p:sp>
      <p:sp>
        <p:nvSpPr>
          <p:cNvPr id="14338" name="TextBox 2"/>
          <p:cNvSpPr txBox="1">
            <a:spLocks noChangeArrowheads="1"/>
          </p:cNvSpPr>
          <p:nvPr/>
        </p:nvSpPr>
        <p:spPr bwMode="auto">
          <a:xfrm>
            <a:off x="369888" y="1423988"/>
            <a:ext cx="7948612"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600"/>
              </a:spcBef>
            </a:pPr>
            <a:r>
              <a:rPr lang="en-US" sz="1500"/>
              <a:t>Understanding the peak velocity and aortic diameter range within each age group </a:t>
            </a:r>
            <a:br>
              <a:rPr lang="en-US" sz="1500"/>
            </a:br>
            <a:r>
              <a:rPr lang="en-US" sz="1500"/>
              <a:t>provided important design inputs.</a:t>
            </a:r>
          </a:p>
        </p:txBody>
      </p:sp>
      <p:pic>
        <p:nvPicPr>
          <p:cNvPr id="14339"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95300" y="2155929"/>
            <a:ext cx="5122863" cy="3563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 name="Picture 5" descr="CTAG.LOGO.LN2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707063"/>
            <a:ext cx="18145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5543</TotalTime>
  <Words>2822</Words>
  <Application>Microsoft Office PowerPoint</Application>
  <PresentationFormat>On-screen Show (4:3)</PresentationFormat>
  <Paragraphs>226</Paragraphs>
  <Slides>47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Lucida Grande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 L. Gore &amp;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Workstation 4</dc:creator>
  <cp:lastModifiedBy>Anna Gross</cp:lastModifiedBy>
  <cp:revision>189</cp:revision>
  <dcterms:created xsi:type="dcterms:W3CDTF">2011-08-03T20:46:08Z</dcterms:created>
  <dcterms:modified xsi:type="dcterms:W3CDTF">2021-04-30T18:47:27Z</dcterms:modified>
</cp:coreProperties>
</file>